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80" r:id="rId9"/>
    <p:sldId id="281" r:id="rId10"/>
    <p:sldId id="282" r:id="rId11"/>
    <p:sldId id="421" r:id="rId12"/>
    <p:sldId id="283" r:id="rId13"/>
    <p:sldId id="278" r:id="rId14"/>
    <p:sldId id="266" r:id="rId15"/>
    <p:sldId id="279" r:id="rId16"/>
    <p:sldId id="284" r:id="rId17"/>
    <p:sldId id="394" r:id="rId18"/>
    <p:sldId id="415" r:id="rId19"/>
    <p:sldId id="416" r:id="rId20"/>
    <p:sldId id="417" r:id="rId21"/>
    <p:sldId id="418" r:id="rId22"/>
    <p:sldId id="419" r:id="rId23"/>
    <p:sldId id="420" r:id="rId24"/>
    <p:sldId id="410" r:id="rId25"/>
    <p:sldId id="409" r:id="rId26"/>
    <p:sldId id="408" r:id="rId27"/>
    <p:sldId id="411" r:id="rId28"/>
    <p:sldId id="413" r:id="rId29"/>
    <p:sldId id="423" r:id="rId30"/>
    <p:sldId id="424" r:id="rId31"/>
    <p:sldId id="407" r:id="rId32"/>
    <p:sldId id="427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82E"/>
    <a:srgbClr val="BBE61E"/>
    <a:srgbClr val="548235"/>
    <a:srgbClr val="194616"/>
    <a:srgbClr val="DEF09A"/>
    <a:srgbClr val="EBF3A3"/>
    <a:srgbClr val="FCEBB6"/>
    <a:srgbClr val="FEF9E8"/>
    <a:srgbClr val="203214"/>
    <a:srgbClr val="F1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DFE6E-7F3F-CF5E-16C2-8A67EB252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44165-D1E1-94BC-9829-ED2D095EA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0F57B-6670-293A-9F20-9455585E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25E05-2346-0DA7-E1E0-1176628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99920-3288-B687-7CA4-6A6C876B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3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912AD-0014-8716-2F18-30277413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DF94C-E87F-996B-6619-EF247A504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2316E-79D0-456C-7697-338982C5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17D06-6D4C-0BE1-ED23-507BBCCC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EF28D-D10B-983B-938A-46322EE2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0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8C8406-F64D-B9B9-75DF-F6E8AAC31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F0B83-E1F6-3383-7612-2DDA7123C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63BFC-EFE6-F1BE-4F1E-219C7FC1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C3AC9-81B0-CCB1-9FE8-D97FD1D1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53E47-2DE2-60BC-E9B4-175FF1D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5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>
            <p:extLst>
              <p:ext uri="{D42A27DB-BD31-4B8C-83A1-F6EECF244321}">
                <p14:modId xmlns:p14="http://schemas.microsoft.com/office/powerpoint/2010/main" val="2942362624"/>
              </p:ext>
            </p:extLst>
          </p:nvPr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>
            <p:extLst>
              <p:ext uri="{D42A27DB-BD31-4B8C-83A1-F6EECF244321}">
                <p14:modId xmlns:p14="http://schemas.microsoft.com/office/powerpoint/2010/main" val="2459208763"/>
              </p:ext>
            </p:extLst>
          </p:nvPr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>
            <p:extLst>
              <p:ext uri="{D42A27DB-BD31-4B8C-83A1-F6EECF244321}">
                <p14:modId xmlns:p14="http://schemas.microsoft.com/office/powerpoint/2010/main" val="4131000547"/>
              </p:ext>
            </p:extLst>
          </p:nvPr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>
            <p:extLst>
              <p:ext uri="{D42A27DB-BD31-4B8C-83A1-F6EECF244321}">
                <p14:modId xmlns:p14="http://schemas.microsoft.com/office/powerpoint/2010/main" val="526474581"/>
              </p:ext>
            </p:extLst>
          </p:nvPr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35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A4AE3-A2BE-D8EB-751E-35A65CD6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5ED95-DC36-524C-39BA-7356FC31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7B969-66DB-A68E-0C3C-513EC797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497A1-568D-02EB-9EC4-5C7C75D3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50A08-ECD0-4600-B236-4367FC97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9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4A1BB-5991-385F-2663-940D5FFF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42DF3A-23D8-4AAF-E0B1-FB6200CD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EC4C6-61B5-1695-52AB-4A59E54E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E9D1E4-8D23-4DA3-2A91-123A9DAF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087C9-1EDF-1D0F-E5D7-B244253D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43509-EEAF-58CB-9D2A-12D1471A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5A299-A224-1CF6-0378-EDF0BABCE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A8E03D-03CC-71F3-62C8-AE87F2DDC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4941DB-320E-4175-05F5-7C035BB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166EA-E8B5-944E-2E42-CFECECE0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EF90F-47F1-5747-BD4F-1FCCD80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8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4060E-9797-E259-9E18-F0E6C924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80A10B-5074-4A2E-E203-C6EE1616C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1CDD04-B466-43D8-B04A-030E4E208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7D9A87-61FB-1379-FB1F-5F1AAD99A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7C2816-F08F-F553-E217-572C2ED80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034EC3-6CF4-03ED-AB89-DF0A4207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8BF7FE-856A-4004-9334-5A383D84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D24FDC-74A4-E4B2-B5EC-EB054955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3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E0F91-5628-1BB0-D342-447CD5C8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9E9DAC-496F-9367-DFCC-0D130A6D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650912-D74C-9961-D3A3-8A80B76B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7A1D7E-507B-DCBA-EF87-49097B49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3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88D92-5A0E-D176-0D9F-DB78B885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EDB91F-AAE4-718D-B90F-EB680F9F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4B648-513F-A962-8E4B-A9831DA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2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14391-491A-FC65-C1A6-37DE7A75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DFFDC-6584-8F10-FDE7-701AAB7A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F53E8C-3C8E-1056-1407-B22C4BB3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1861E-B94B-35C9-8765-759B2090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BA289-C605-ACBE-C954-BB036B17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C0BD6-F5EB-0F8F-CCBC-CC2D8261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A53AD-82AE-4C46-CEAB-B489CE59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A812D4-0D11-D111-1983-C6CABEAA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582B3F-FB0F-E498-FBAA-E9AFA751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EBFBC3-B9AC-4246-3C7B-56267AC6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42D4-D6CA-42A0-97A1-ECC81C00D3E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58F31-8556-FFAB-F9D2-10C896E4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8550FB-DB28-2067-A51D-4EABCA70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C55A-D92F-4139-A31D-276F9F4F3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1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E235DE-3D35-B14E-551E-88EF1CFB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44AAF-06C6-3784-A8CC-14C900DC7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409E9-6D67-AEE8-AB00-70E345A84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</a:lstStyle>
          <a:p>
            <a:fld id="{9D3A42D4-D6CA-42A0-97A1-ECC81C00D3EA}" type="datetimeFigureOut">
              <a:rPr lang="ko-KR" altLang="en-US" smtClean="0"/>
              <a:pPr/>
              <a:t>2024-08-23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51531-C9C4-3ABB-5076-382C8BF59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793A4-3363-F3EF-2B7F-B3196C4C9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</a:lstStyle>
          <a:p>
            <a:fld id="{E3C1C55A-D92F-4139-A31D-276F9F4F3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98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돋움체" panose="020B0609000101010101" pitchFamily="49" charset="-127"/>
          <a:ea typeface="돋움체" panose="020B060900010101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200AC-0F6B-B120-3B73-6473C872E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558"/>
            <a:ext cx="9144000" cy="990881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194616"/>
                </a:solidFill>
              </a:rPr>
              <a:t>식물 커뮤니티 </a:t>
            </a:r>
            <a:r>
              <a:rPr lang="en-US" altLang="ko-KR" sz="5400" dirty="0">
                <a:solidFill>
                  <a:srgbClr val="194616"/>
                </a:solidFill>
              </a:rPr>
              <a:t>PLANTIUM</a:t>
            </a:r>
            <a:endParaRPr lang="ko-KR" altLang="en-US" sz="5400" dirty="0">
              <a:solidFill>
                <a:srgbClr val="194616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191DF2-3DE0-A878-4268-6891F26AA6B0}"/>
              </a:ext>
            </a:extLst>
          </p:cNvPr>
          <p:cNvSpPr/>
          <p:nvPr/>
        </p:nvSpPr>
        <p:spPr>
          <a:xfrm>
            <a:off x="4523138" y="2203070"/>
            <a:ext cx="3145724" cy="633078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빅데이터 프로젝트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FB28F9C-847D-5258-8110-7B97FC54E5A9}"/>
              </a:ext>
            </a:extLst>
          </p:cNvPr>
          <p:cNvSpPr txBox="1">
            <a:spLocks/>
          </p:cNvSpPr>
          <p:nvPr/>
        </p:nvSpPr>
        <p:spPr>
          <a:xfrm>
            <a:off x="1524000" y="4338388"/>
            <a:ext cx="9144000" cy="725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dirty="0">
                <a:solidFill>
                  <a:srgbClr val="9AB82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ko-KR" altLang="en-US" sz="4500" dirty="0">
                <a:solidFill>
                  <a:srgbClr val="9AB82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팀</a:t>
            </a:r>
            <a:endParaRPr lang="en-US" altLang="ko-KR" sz="4500" dirty="0">
              <a:solidFill>
                <a:srgbClr val="9AB82E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900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FE </a:t>
            </a:r>
            <a:r>
              <a:rPr lang="ko-KR" altLang="en-US" sz="2900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엄고운  </a:t>
            </a:r>
            <a:r>
              <a:rPr lang="en-US" altLang="ko-KR" sz="2900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 </a:t>
            </a:r>
            <a:r>
              <a:rPr lang="ko-KR" altLang="en-US" sz="2900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김수경</a:t>
            </a:r>
          </a:p>
        </p:txBody>
      </p:sp>
      <p:sp>
        <p:nvSpPr>
          <p:cNvPr id="7" name="직각 삼각형 4">
            <a:extLst>
              <a:ext uri="{FF2B5EF4-FFF2-40B4-BE49-F238E27FC236}">
                <a16:creationId xmlns:a16="http://schemas.microsoft.com/office/drawing/2014/main" id="{EA1C9510-B043-D033-62BA-E83F0FE4752A}"/>
              </a:ext>
            </a:extLst>
          </p:cNvPr>
          <p:cNvSpPr/>
          <p:nvPr/>
        </p:nvSpPr>
        <p:spPr>
          <a:xfrm>
            <a:off x="0" y="0"/>
            <a:ext cx="5130412" cy="6858000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372565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2604190"/>
              <a:gd name="connsiteY0" fmla="*/ 6858000 h 6858000"/>
              <a:gd name="connsiteX1" fmla="*/ 372565 w 2604190"/>
              <a:gd name="connsiteY1" fmla="*/ 0 h 6858000"/>
              <a:gd name="connsiteX2" fmla="*/ 816679 w 2604190"/>
              <a:gd name="connsiteY2" fmla="*/ 3643640 h 6858000"/>
              <a:gd name="connsiteX3" fmla="*/ 2604190 w 2604190"/>
              <a:gd name="connsiteY3" fmla="*/ 6844040 h 6858000"/>
              <a:gd name="connsiteX4" fmla="*/ 0 w 2604190"/>
              <a:gd name="connsiteY4" fmla="*/ 6858000 h 6858000"/>
              <a:gd name="connsiteX0" fmla="*/ 0 w 2607953"/>
              <a:gd name="connsiteY0" fmla="*/ 6858000 h 6858000"/>
              <a:gd name="connsiteX1" fmla="*/ 372565 w 2607953"/>
              <a:gd name="connsiteY1" fmla="*/ 0 h 6858000"/>
              <a:gd name="connsiteX2" fmla="*/ 816679 w 2607953"/>
              <a:gd name="connsiteY2" fmla="*/ 3643640 h 6858000"/>
              <a:gd name="connsiteX3" fmla="*/ 2607953 w 2607953"/>
              <a:gd name="connsiteY3" fmla="*/ 6844040 h 6858000"/>
              <a:gd name="connsiteX4" fmla="*/ 0 w 260795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953" h="6858000">
                <a:moveTo>
                  <a:pt x="0" y="6858000"/>
                </a:moveTo>
                <a:lnTo>
                  <a:pt x="372565" y="0"/>
                </a:lnTo>
                <a:cubicBezTo>
                  <a:pt x="870483" y="1014449"/>
                  <a:pt x="933014" y="1414644"/>
                  <a:pt x="816679" y="3643640"/>
                </a:cubicBezTo>
                <a:cubicBezTo>
                  <a:pt x="614254" y="5817957"/>
                  <a:pt x="1742414" y="5772587"/>
                  <a:pt x="2607953" y="684404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EBF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33482-C776-2BB6-A4D6-4FA00956B45E}"/>
              </a:ext>
            </a:extLst>
          </p:cNvPr>
          <p:cNvSpPr/>
          <p:nvPr/>
        </p:nvSpPr>
        <p:spPr>
          <a:xfrm>
            <a:off x="-1" y="-1"/>
            <a:ext cx="729206" cy="2384385"/>
          </a:xfrm>
          <a:prstGeom prst="rect">
            <a:avLst/>
          </a:prstGeom>
          <a:solidFill>
            <a:srgbClr val="EBF3A3"/>
          </a:solidFill>
          <a:ln>
            <a:solidFill>
              <a:srgbClr val="EBF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D51D30E-B256-D240-2903-E312731490C0}"/>
              </a:ext>
            </a:extLst>
          </p:cNvPr>
          <p:cNvSpPr/>
          <p:nvPr/>
        </p:nvSpPr>
        <p:spPr>
          <a:xfrm>
            <a:off x="13959" y="-38740"/>
            <a:ext cx="3413295" cy="6903719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903719 h 6903719"/>
              <a:gd name="connsiteX1" fmla="*/ 195445 w 3413295"/>
              <a:gd name="connsiteY1" fmla="*/ 0 h 6903719"/>
              <a:gd name="connsiteX2" fmla="*/ 816679 w 3413295"/>
              <a:gd name="connsiteY2" fmla="*/ 3689359 h 6903719"/>
              <a:gd name="connsiteX3" fmla="*/ 3413295 w 3413295"/>
              <a:gd name="connsiteY3" fmla="*/ 6903719 h 6903719"/>
              <a:gd name="connsiteX4" fmla="*/ 0 w 3413295"/>
              <a:gd name="connsiteY4" fmla="*/ 6903719 h 69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95" h="6903719">
                <a:moveTo>
                  <a:pt x="0" y="6903719"/>
                </a:moveTo>
                <a:lnTo>
                  <a:pt x="195445" y="0"/>
                </a:lnTo>
                <a:cubicBezTo>
                  <a:pt x="693363" y="1014449"/>
                  <a:pt x="933014" y="1460363"/>
                  <a:pt x="816679" y="3689359"/>
                </a:cubicBezTo>
                <a:cubicBezTo>
                  <a:pt x="614254" y="5863676"/>
                  <a:pt x="2547756" y="5832266"/>
                  <a:pt x="3413295" y="6903719"/>
                </a:cubicBezTo>
                <a:lnTo>
                  <a:pt x="0" y="6903719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C50CC-A0D0-2E16-4BCD-9C2972313CAD}"/>
              </a:ext>
            </a:extLst>
          </p:cNvPr>
          <p:cNvSpPr/>
          <p:nvPr/>
        </p:nvSpPr>
        <p:spPr>
          <a:xfrm>
            <a:off x="-13962" y="0"/>
            <a:ext cx="223365" cy="68579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6" name="직각 삼각형 4">
            <a:extLst>
              <a:ext uri="{FF2B5EF4-FFF2-40B4-BE49-F238E27FC236}">
                <a16:creationId xmlns:a16="http://schemas.microsoft.com/office/drawing/2014/main" id="{2250080E-FE56-779D-F515-CFAA8D9F93BC}"/>
              </a:ext>
            </a:extLst>
          </p:cNvPr>
          <p:cNvSpPr/>
          <p:nvPr/>
        </p:nvSpPr>
        <p:spPr>
          <a:xfrm flipH="1" flipV="1">
            <a:off x="6593917" y="0"/>
            <a:ext cx="5442195" cy="6832000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372565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2604190"/>
              <a:gd name="connsiteY0" fmla="*/ 6858000 h 6858000"/>
              <a:gd name="connsiteX1" fmla="*/ 372565 w 2604190"/>
              <a:gd name="connsiteY1" fmla="*/ 0 h 6858000"/>
              <a:gd name="connsiteX2" fmla="*/ 816679 w 2604190"/>
              <a:gd name="connsiteY2" fmla="*/ 3643640 h 6858000"/>
              <a:gd name="connsiteX3" fmla="*/ 2604190 w 2604190"/>
              <a:gd name="connsiteY3" fmla="*/ 6844040 h 6858000"/>
              <a:gd name="connsiteX4" fmla="*/ 0 w 2604190"/>
              <a:gd name="connsiteY4" fmla="*/ 6858000 h 6858000"/>
              <a:gd name="connsiteX0" fmla="*/ 0 w 2607953"/>
              <a:gd name="connsiteY0" fmla="*/ 6858000 h 6858000"/>
              <a:gd name="connsiteX1" fmla="*/ 372565 w 2607953"/>
              <a:gd name="connsiteY1" fmla="*/ 0 h 6858000"/>
              <a:gd name="connsiteX2" fmla="*/ 816679 w 2607953"/>
              <a:gd name="connsiteY2" fmla="*/ 3643640 h 6858000"/>
              <a:gd name="connsiteX3" fmla="*/ 2607953 w 2607953"/>
              <a:gd name="connsiteY3" fmla="*/ 6844040 h 6858000"/>
              <a:gd name="connsiteX4" fmla="*/ 0 w 260795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953" h="6858000">
                <a:moveTo>
                  <a:pt x="0" y="6858000"/>
                </a:moveTo>
                <a:lnTo>
                  <a:pt x="372565" y="0"/>
                </a:lnTo>
                <a:cubicBezTo>
                  <a:pt x="870483" y="1014449"/>
                  <a:pt x="933014" y="1414644"/>
                  <a:pt x="816679" y="3643640"/>
                </a:cubicBezTo>
                <a:cubicBezTo>
                  <a:pt x="614254" y="5817957"/>
                  <a:pt x="1742414" y="5772587"/>
                  <a:pt x="2607953" y="684404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DEF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CD2710-8100-9C23-D112-B598D3640D66}"/>
              </a:ext>
            </a:extLst>
          </p:cNvPr>
          <p:cNvSpPr/>
          <p:nvPr/>
        </p:nvSpPr>
        <p:spPr>
          <a:xfrm flipH="1" flipV="1">
            <a:off x="11233394" y="4498708"/>
            <a:ext cx="972571" cy="2359292"/>
          </a:xfrm>
          <a:prstGeom prst="rect">
            <a:avLst/>
          </a:prstGeom>
          <a:solidFill>
            <a:srgbClr val="DEF09A"/>
          </a:solidFill>
          <a:ln>
            <a:solidFill>
              <a:srgbClr val="DEF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직각 삼각형 4">
            <a:extLst>
              <a:ext uri="{FF2B5EF4-FFF2-40B4-BE49-F238E27FC236}">
                <a16:creationId xmlns:a16="http://schemas.microsoft.com/office/drawing/2014/main" id="{EA33890C-2826-F462-7ED1-363327B01B10}"/>
              </a:ext>
            </a:extLst>
          </p:cNvPr>
          <p:cNvSpPr/>
          <p:nvPr/>
        </p:nvSpPr>
        <p:spPr>
          <a:xfrm flipH="1" flipV="1">
            <a:off x="8764750" y="0"/>
            <a:ext cx="3413295" cy="6903719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903719 h 6903719"/>
              <a:gd name="connsiteX1" fmla="*/ 195445 w 3413295"/>
              <a:gd name="connsiteY1" fmla="*/ 0 h 6903719"/>
              <a:gd name="connsiteX2" fmla="*/ 816679 w 3413295"/>
              <a:gd name="connsiteY2" fmla="*/ 3689359 h 6903719"/>
              <a:gd name="connsiteX3" fmla="*/ 3413295 w 3413295"/>
              <a:gd name="connsiteY3" fmla="*/ 6903719 h 6903719"/>
              <a:gd name="connsiteX4" fmla="*/ 0 w 3413295"/>
              <a:gd name="connsiteY4" fmla="*/ 6903719 h 69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95" h="6903719">
                <a:moveTo>
                  <a:pt x="0" y="6903719"/>
                </a:moveTo>
                <a:lnTo>
                  <a:pt x="195445" y="0"/>
                </a:lnTo>
                <a:cubicBezTo>
                  <a:pt x="693363" y="1014449"/>
                  <a:pt x="933014" y="1460363"/>
                  <a:pt x="816679" y="3689359"/>
                </a:cubicBezTo>
                <a:cubicBezTo>
                  <a:pt x="614254" y="5863676"/>
                  <a:pt x="2547756" y="5832266"/>
                  <a:pt x="3413295" y="6903719"/>
                </a:cubicBezTo>
                <a:lnTo>
                  <a:pt x="0" y="690371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A77D2-33D1-F0D4-360F-E87190DA4C72}"/>
              </a:ext>
            </a:extLst>
          </p:cNvPr>
          <p:cNvSpPr/>
          <p:nvPr/>
        </p:nvSpPr>
        <p:spPr>
          <a:xfrm flipH="1" flipV="1">
            <a:off x="11987254" y="26000"/>
            <a:ext cx="223365" cy="68579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2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7020223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게시글 수정하기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106C8D-BC5B-41BC-A529-F574E708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25" y="1514093"/>
            <a:ext cx="4760704" cy="48436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A5035-9E7B-4529-9C2A-53D6C013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1514093"/>
            <a:ext cx="4296338" cy="48379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2EFE58-4181-4754-9AE5-C65643BC3401}"/>
              </a:ext>
            </a:extLst>
          </p:cNvPr>
          <p:cNvSpPr/>
          <p:nvPr/>
        </p:nvSpPr>
        <p:spPr>
          <a:xfrm>
            <a:off x="4311756" y="5147688"/>
            <a:ext cx="574697" cy="261807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55ED-C074-4E49-943B-0441A4CE77BD}"/>
              </a:ext>
            </a:extLst>
          </p:cNvPr>
          <p:cNvSpPr/>
          <p:nvPr/>
        </p:nvSpPr>
        <p:spPr>
          <a:xfrm>
            <a:off x="6467128" y="5985888"/>
            <a:ext cx="574697" cy="261807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686CBD-47CB-4BAD-9BE0-1EB6F332747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86453" y="5342940"/>
            <a:ext cx="1580675" cy="773852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7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000E09-762C-0F32-5DC9-2CCF1ED8153E}"/>
              </a:ext>
            </a:extLst>
          </p:cNvPr>
          <p:cNvSpPr/>
          <p:nvPr/>
        </p:nvSpPr>
        <p:spPr>
          <a:xfrm>
            <a:off x="485959" y="365125"/>
            <a:ext cx="7020223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식물 나눔 게시판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92E5E-D25C-4E0B-8CE5-0FC8A997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82" y="1480868"/>
            <a:ext cx="4121409" cy="489226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947742-5D0C-45DE-A159-E17C6CD9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9" y="3758189"/>
            <a:ext cx="6807470" cy="26149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2DF94-D008-4625-ADD2-DA6E461E9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9" y="1480869"/>
            <a:ext cx="6807470" cy="20461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3DE37-849F-4B01-8047-A27A84188964}"/>
              </a:ext>
            </a:extLst>
          </p:cNvPr>
          <p:cNvSpPr/>
          <p:nvPr/>
        </p:nvSpPr>
        <p:spPr>
          <a:xfrm>
            <a:off x="3897086" y="1577876"/>
            <a:ext cx="3341913" cy="283579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532891-E497-4196-95EB-5A255904DA58}"/>
              </a:ext>
            </a:extLst>
          </p:cNvPr>
          <p:cNvSpPr/>
          <p:nvPr/>
        </p:nvSpPr>
        <p:spPr>
          <a:xfrm>
            <a:off x="3889694" y="3860718"/>
            <a:ext cx="3341913" cy="994311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890085-113E-4CFA-A928-9D65784BC044}"/>
              </a:ext>
            </a:extLst>
          </p:cNvPr>
          <p:cNvCxnSpPr>
            <a:cxnSpLocks/>
          </p:cNvCxnSpPr>
          <p:nvPr/>
        </p:nvCxnSpPr>
        <p:spPr>
          <a:xfrm>
            <a:off x="6096000" y="1836514"/>
            <a:ext cx="76200" cy="2019645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8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7667441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식물 백과 및 공용 텃밭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83819-03D9-198B-61AB-124497A3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30" y="1730865"/>
            <a:ext cx="4402404" cy="2667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39A1D-D551-3DAF-D13D-D8CCEFB1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20" y="3831771"/>
            <a:ext cx="4366775" cy="23781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22E7F1-CE8D-9AA9-76AF-ADF02F9B043E}"/>
              </a:ext>
            </a:extLst>
          </p:cNvPr>
          <p:cNvSpPr/>
          <p:nvPr/>
        </p:nvSpPr>
        <p:spPr>
          <a:xfrm>
            <a:off x="1365813" y="3090441"/>
            <a:ext cx="515073" cy="266217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151CB6-EA2C-EB5B-7D3C-9B3FAF231A5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80886" y="3223550"/>
            <a:ext cx="1579944" cy="989635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AE01232-5372-D265-5887-EEFAF494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07" y="1730865"/>
            <a:ext cx="4513210" cy="25318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BE45D1-6BE5-409D-817C-CA667C06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69" y="3978850"/>
            <a:ext cx="4865914" cy="22310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A75290-159D-4A5D-9F23-4D425F285F97}"/>
              </a:ext>
            </a:extLst>
          </p:cNvPr>
          <p:cNvSpPr/>
          <p:nvPr/>
        </p:nvSpPr>
        <p:spPr>
          <a:xfrm>
            <a:off x="7124356" y="3266557"/>
            <a:ext cx="515073" cy="266217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D5E61F-9F5E-4539-B537-991E0C432AAE}"/>
              </a:ext>
            </a:extLst>
          </p:cNvPr>
          <p:cNvCxnSpPr>
            <a:cxnSpLocks/>
          </p:cNvCxnSpPr>
          <p:nvPr/>
        </p:nvCxnSpPr>
        <p:spPr>
          <a:xfrm>
            <a:off x="7327758" y="3532774"/>
            <a:ext cx="178424" cy="680411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C0D351-64E4-450A-AF6E-863675A16FA2}"/>
              </a:ext>
            </a:extLst>
          </p:cNvPr>
          <p:cNvSpPr/>
          <p:nvPr/>
        </p:nvSpPr>
        <p:spPr>
          <a:xfrm>
            <a:off x="9176226" y="4080076"/>
            <a:ext cx="2428403" cy="2026810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10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6A7C5-9B17-B4B1-D132-5AFD301A6173}"/>
              </a:ext>
            </a:extLst>
          </p:cNvPr>
          <p:cNvSpPr/>
          <p:nvPr/>
        </p:nvSpPr>
        <p:spPr>
          <a:xfrm>
            <a:off x="485960" y="365125"/>
            <a:ext cx="6476212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데이터베이스 설계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ERD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0B5523-77A2-53CF-F889-7EC2DFEB7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41741"/>
            <a:ext cx="8839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1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C8B1FD8-8DAF-8348-9421-64F9C1AB0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3424" y="2175714"/>
            <a:ext cx="6773075" cy="633078"/>
          </a:xfrm>
        </p:spPr>
        <p:txBody>
          <a:bodyPr/>
          <a:lstStyle/>
          <a:p>
            <a:r>
              <a:rPr lang="ko-KR" altLang="en-US" dirty="0">
                <a:solidFill>
                  <a:srgbClr val="FEF9E8"/>
                </a:solidFill>
              </a:rPr>
              <a:t>사라진 그것들에 대하여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FB28F9C-847D-5258-8110-7B97FC54E5A9}"/>
              </a:ext>
            </a:extLst>
          </p:cNvPr>
          <p:cNvSpPr txBox="1">
            <a:spLocks/>
          </p:cNvSpPr>
          <p:nvPr/>
        </p:nvSpPr>
        <p:spPr>
          <a:xfrm>
            <a:off x="3953209" y="2927437"/>
            <a:ext cx="4313499" cy="633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500" dirty="0">
                <a:solidFill>
                  <a:srgbClr val="9AB82E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Q</a:t>
            </a:r>
            <a:r>
              <a:rPr lang="en-US" altLang="ko-KR" sz="5800" dirty="0">
                <a:solidFill>
                  <a:srgbClr val="19461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&amp;</a:t>
            </a:r>
            <a:r>
              <a:rPr lang="en-US" altLang="ko-KR" sz="6500" dirty="0">
                <a:solidFill>
                  <a:srgbClr val="9AB82E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</a:t>
            </a:r>
            <a:endParaRPr lang="ko-KR" altLang="en-US" sz="6500" dirty="0">
              <a:solidFill>
                <a:srgbClr val="9AB82E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각 삼각형 4">
            <a:extLst>
              <a:ext uri="{FF2B5EF4-FFF2-40B4-BE49-F238E27FC236}">
                <a16:creationId xmlns:a16="http://schemas.microsoft.com/office/drawing/2014/main" id="{EA1C9510-B043-D033-62BA-E83F0FE4752A}"/>
              </a:ext>
            </a:extLst>
          </p:cNvPr>
          <p:cNvSpPr/>
          <p:nvPr/>
        </p:nvSpPr>
        <p:spPr>
          <a:xfrm>
            <a:off x="0" y="0"/>
            <a:ext cx="5130412" cy="6883998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372565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2604190"/>
              <a:gd name="connsiteY0" fmla="*/ 6858000 h 6858000"/>
              <a:gd name="connsiteX1" fmla="*/ 372565 w 2604190"/>
              <a:gd name="connsiteY1" fmla="*/ 0 h 6858000"/>
              <a:gd name="connsiteX2" fmla="*/ 816679 w 2604190"/>
              <a:gd name="connsiteY2" fmla="*/ 3643640 h 6858000"/>
              <a:gd name="connsiteX3" fmla="*/ 2604190 w 2604190"/>
              <a:gd name="connsiteY3" fmla="*/ 6844040 h 6858000"/>
              <a:gd name="connsiteX4" fmla="*/ 0 w 2604190"/>
              <a:gd name="connsiteY4" fmla="*/ 6858000 h 6858000"/>
              <a:gd name="connsiteX0" fmla="*/ 0 w 2607953"/>
              <a:gd name="connsiteY0" fmla="*/ 6858000 h 6858000"/>
              <a:gd name="connsiteX1" fmla="*/ 372565 w 2607953"/>
              <a:gd name="connsiteY1" fmla="*/ 0 h 6858000"/>
              <a:gd name="connsiteX2" fmla="*/ 816679 w 2607953"/>
              <a:gd name="connsiteY2" fmla="*/ 3643640 h 6858000"/>
              <a:gd name="connsiteX3" fmla="*/ 2607953 w 2607953"/>
              <a:gd name="connsiteY3" fmla="*/ 6844040 h 6858000"/>
              <a:gd name="connsiteX4" fmla="*/ 0 w 260795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953" h="6858000">
                <a:moveTo>
                  <a:pt x="0" y="6858000"/>
                </a:moveTo>
                <a:lnTo>
                  <a:pt x="372565" y="0"/>
                </a:lnTo>
                <a:cubicBezTo>
                  <a:pt x="870483" y="1014449"/>
                  <a:pt x="933014" y="1414644"/>
                  <a:pt x="816679" y="3643640"/>
                </a:cubicBezTo>
                <a:cubicBezTo>
                  <a:pt x="614254" y="5817957"/>
                  <a:pt x="1742414" y="5772587"/>
                  <a:pt x="2607953" y="684404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9AB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33482-C776-2BB6-A4D6-4FA00956B45E}"/>
              </a:ext>
            </a:extLst>
          </p:cNvPr>
          <p:cNvSpPr/>
          <p:nvPr/>
        </p:nvSpPr>
        <p:spPr>
          <a:xfrm>
            <a:off x="-1" y="-1"/>
            <a:ext cx="729206" cy="2384385"/>
          </a:xfrm>
          <a:prstGeom prst="rect">
            <a:avLst/>
          </a:prstGeom>
          <a:solidFill>
            <a:srgbClr val="9AB82E"/>
          </a:solidFill>
          <a:ln>
            <a:solidFill>
              <a:srgbClr val="9AB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D51D30E-B256-D240-2903-E312731490C0}"/>
              </a:ext>
            </a:extLst>
          </p:cNvPr>
          <p:cNvSpPr/>
          <p:nvPr/>
        </p:nvSpPr>
        <p:spPr>
          <a:xfrm>
            <a:off x="-11575" y="-28358"/>
            <a:ext cx="3413295" cy="6903719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903719 h 6903719"/>
              <a:gd name="connsiteX1" fmla="*/ 195445 w 3413295"/>
              <a:gd name="connsiteY1" fmla="*/ 0 h 6903719"/>
              <a:gd name="connsiteX2" fmla="*/ 816679 w 3413295"/>
              <a:gd name="connsiteY2" fmla="*/ 3689359 h 6903719"/>
              <a:gd name="connsiteX3" fmla="*/ 3413295 w 3413295"/>
              <a:gd name="connsiteY3" fmla="*/ 6903719 h 6903719"/>
              <a:gd name="connsiteX4" fmla="*/ 0 w 3413295"/>
              <a:gd name="connsiteY4" fmla="*/ 6903719 h 69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95" h="6903719">
                <a:moveTo>
                  <a:pt x="0" y="6903719"/>
                </a:moveTo>
                <a:lnTo>
                  <a:pt x="195445" y="0"/>
                </a:lnTo>
                <a:cubicBezTo>
                  <a:pt x="693363" y="1014449"/>
                  <a:pt x="933014" y="1460363"/>
                  <a:pt x="816679" y="3689359"/>
                </a:cubicBezTo>
                <a:cubicBezTo>
                  <a:pt x="614254" y="5863676"/>
                  <a:pt x="2547756" y="5832266"/>
                  <a:pt x="3413295" y="6903719"/>
                </a:cubicBezTo>
                <a:lnTo>
                  <a:pt x="0" y="6903719"/>
                </a:lnTo>
                <a:close/>
              </a:path>
            </a:pathLst>
          </a:custGeom>
          <a:solidFill>
            <a:srgbClr val="203214"/>
          </a:solidFill>
          <a:ln>
            <a:solidFill>
              <a:srgbClr val="2032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C50CC-A0D0-2E16-4BCD-9C2972313CAD}"/>
              </a:ext>
            </a:extLst>
          </p:cNvPr>
          <p:cNvSpPr/>
          <p:nvPr/>
        </p:nvSpPr>
        <p:spPr>
          <a:xfrm>
            <a:off x="-13962" y="0"/>
            <a:ext cx="223365" cy="6857998"/>
          </a:xfrm>
          <a:prstGeom prst="rect">
            <a:avLst/>
          </a:prstGeom>
          <a:solidFill>
            <a:srgbClr val="203214"/>
          </a:solidFill>
          <a:ln>
            <a:solidFill>
              <a:srgbClr val="2032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6" name="직각 삼각형 4">
            <a:extLst>
              <a:ext uri="{FF2B5EF4-FFF2-40B4-BE49-F238E27FC236}">
                <a16:creationId xmlns:a16="http://schemas.microsoft.com/office/drawing/2014/main" id="{2250080E-FE56-779D-F515-CFAA8D9F93BC}"/>
              </a:ext>
            </a:extLst>
          </p:cNvPr>
          <p:cNvSpPr/>
          <p:nvPr/>
        </p:nvSpPr>
        <p:spPr>
          <a:xfrm flipH="1" flipV="1">
            <a:off x="6593917" y="0"/>
            <a:ext cx="5442195" cy="6832000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372565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2604190"/>
              <a:gd name="connsiteY0" fmla="*/ 6858000 h 6858000"/>
              <a:gd name="connsiteX1" fmla="*/ 372565 w 2604190"/>
              <a:gd name="connsiteY1" fmla="*/ 0 h 6858000"/>
              <a:gd name="connsiteX2" fmla="*/ 816679 w 2604190"/>
              <a:gd name="connsiteY2" fmla="*/ 3643640 h 6858000"/>
              <a:gd name="connsiteX3" fmla="*/ 2604190 w 2604190"/>
              <a:gd name="connsiteY3" fmla="*/ 6844040 h 6858000"/>
              <a:gd name="connsiteX4" fmla="*/ 0 w 2604190"/>
              <a:gd name="connsiteY4" fmla="*/ 6858000 h 6858000"/>
              <a:gd name="connsiteX0" fmla="*/ 0 w 2607953"/>
              <a:gd name="connsiteY0" fmla="*/ 6858000 h 6858000"/>
              <a:gd name="connsiteX1" fmla="*/ 372565 w 2607953"/>
              <a:gd name="connsiteY1" fmla="*/ 0 h 6858000"/>
              <a:gd name="connsiteX2" fmla="*/ 816679 w 2607953"/>
              <a:gd name="connsiteY2" fmla="*/ 3643640 h 6858000"/>
              <a:gd name="connsiteX3" fmla="*/ 2607953 w 2607953"/>
              <a:gd name="connsiteY3" fmla="*/ 6844040 h 6858000"/>
              <a:gd name="connsiteX4" fmla="*/ 0 w 260795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953" h="6858000">
                <a:moveTo>
                  <a:pt x="0" y="6858000"/>
                </a:moveTo>
                <a:lnTo>
                  <a:pt x="372565" y="0"/>
                </a:lnTo>
                <a:cubicBezTo>
                  <a:pt x="870483" y="1014449"/>
                  <a:pt x="933014" y="1414644"/>
                  <a:pt x="816679" y="3643640"/>
                </a:cubicBezTo>
                <a:cubicBezTo>
                  <a:pt x="614254" y="5817957"/>
                  <a:pt x="1742414" y="5772587"/>
                  <a:pt x="2607953" y="684404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DEF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CD2710-8100-9C23-D112-B598D3640D66}"/>
              </a:ext>
            </a:extLst>
          </p:cNvPr>
          <p:cNvSpPr/>
          <p:nvPr/>
        </p:nvSpPr>
        <p:spPr>
          <a:xfrm flipH="1" flipV="1">
            <a:off x="11233394" y="4498708"/>
            <a:ext cx="972571" cy="2359292"/>
          </a:xfrm>
          <a:prstGeom prst="rect">
            <a:avLst/>
          </a:prstGeom>
          <a:solidFill>
            <a:srgbClr val="DEF09A"/>
          </a:solidFill>
          <a:ln>
            <a:solidFill>
              <a:srgbClr val="DEF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직각 삼각형 4">
            <a:extLst>
              <a:ext uri="{FF2B5EF4-FFF2-40B4-BE49-F238E27FC236}">
                <a16:creationId xmlns:a16="http://schemas.microsoft.com/office/drawing/2014/main" id="{EA33890C-2826-F462-7ED1-363327B01B10}"/>
              </a:ext>
            </a:extLst>
          </p:cNvPr>
          <p:cNvSpPr/>
          <p:nvPr/>
        </p:nvSpPr>
        <p:spPr>
          <a:xfrm flipH="1" flipV="1">
            <a:off x="8764750" y="0"/>
            <a:ext cx="3413295" cy="6903719"/>
          </a:xfrm>
          <a:custGeom>
            <a:avLst/>
            <a:gdLst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3413295 w 3413295"/>
              <a:gd name="connsiteY2" fmla="*/ 6858000 h 6858000"/>
              <a:gd name="connsiteX3" fmla="*/ 0 w 3413295"/>
              <a:gd name="connsiteY3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858000 h 6858000"/>
              <a:gd name="connsiteX1" fmla="*/ 0 w 3413295"/>
              <a:gd name="connsiteY1" fmla="*/ 0 h 6858000"/>
              <a:gd name="connsiteX2" fmla="*/ 816679 w 3413295"/>
              <a:gd name="connsiteY2" fmla="*/ 3643640 h 6858000"/>
              <a:gd name="connsiteX3" fmla="*/ 3413295 w 3413295"/>
              <a:gd name="connsiteY3" fmla="*/ 6858000 h 6858000"/>
              <a:gd name="connsiteX4" fmla="*/ 0 w 3413295"/>
              <a:gd name="connsiteY4" fmla="*/ 6858000 h 6858000"/>
              <a:gd name="connsiteX0" fmla="*/ 0 w 3413295"/>
              <a:gd name="connsiteY0" fmla="*/ 6903719 h 6903719"/>
              <a:gd name="connsiteX1" fmla="*/ 195445 w 3413295"/>
              <a:gd name="connsiteY1" fmla="*/ 0 h 6903719"/>
              <a:gd name="connsiteX2" fmla="*/ 816679 w 3413295"/>
              <a:gd name="connsiteY2" fmla="*/ 3689359 h 6903719"/>
              <a:gd name="connsiteX3" fmla="*/ 3413295 w 3413295"/>
              <a:gd name="connsiteY3" fmla="*/ 6903719 h 6903719"/>
              <a:gd name="connsiteX4" fmla="*/ 0 w 3413295"/>
              <a:gd name="connsiteY4" fmla="*/ 6903719 h 69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95" h="6903719">
                <a:moveTo>
                  <a:pt x="0" y="6903719"/>
                </a:moveTo>
                <a:lnTo>
                  <a:pt x="195445" y="0"/>
                </a:lnTo>
                <a:cubicBezTo>
                  <a:pt x="693363" y="1014449"/>
                  <a:pt x="933014" y="1460363"/>
                  <a:pt x="816679" y="3689359"/>
                </a:cubicBezTo>
                <a:cubicBezTo>
                  <a:pt x="614254" y="5863676"/>
                  <a:pt x="2547756" y="5832266"/>
                  <a:pt x="3413295" y="6903719"/>
                </a:cubicBezTo>
                <a:lnTo>
                  <a:pt x="0" y="690371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A77D2-33D1-F0D4-360F-E87190DA4C72}"/>
              </a:ext>
            </a:extLst>
          </p:cNvPr>
          <p:cNvSpPr/>
          <p:nvPr/>
        </p:nvSpPr>
        <p:spPr>
          <a:xfrm flipH="1" flipV="1">
            <a:off x="11987254" y="26000"/>
            <a:ext cx="223365" cy="68579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65CA3-7E8A-F767-8FDE-A4859AE30F02}"/>
              </a:ext>
            </a:extLst>
          </p:cNvPr>
          <p:cNvSpPr txBox="1"/>
          <p:nvPr/>
        </p:nvSpPr>
        <p:spPr>
          <a:xfrm>
            <a:off x="4287985" y="392892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식물 커뮤니티 </a:t>
            </a:r>
            <a:r>
              <a:rPr lang="en-US" altLang="ko-KR" sz="2400" b="1" dirty="0">
                <a:solidFill>
                  <a:srgbClr val="19461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PLANTIUM</a:t>
            </a:r>
            <a:endParaRPr lang="ko-KR" altLang="en-US" sz="2200" b="1" dirty="0">
              <a:solidFill>
                <a:srgbClr val="19461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6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EE80B31-C01E-26E6-1F63-F998A447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3269"/>
              </p:ext>
            </p:extLst>
          </p:nvPr>
        </p:nvGraphicFramePr>
        <p:xfrm>
          <a:off x="965521" y="990086"/>
          <a:ext cx="10260957" cy="5476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309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2241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403187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41635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</a:tblGrid>
              <a:tr h="393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/login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/public/main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/public/</a:t>
                      </a:r>
                      <a:r>
                        <a:rPr lang="en-US" altLang="ko-KR" sz="1200" dirty="0" err="1"/>
                        <a:t>shareboard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식물 나눔 게시판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읽기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POST/PUT/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</a:t>
                      </a:r>
                      <a:r>
                        <a:rPr lang="en-US" altLang="ko-KR" sz="1200" dirty="0" err="1"/>
                        <a:t>shareboard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식물 나눔 게시판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작성 수정 삭제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/public/freeboard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자유 게시판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읽기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POST/PUT/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/users/freeboard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자유 게시판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작성 수정 삭제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/users/freeboard/{</a:t>
                      </a:r>
                      <a:r>
                        <a:rPr lang="en-US" altLang="ko-KR" sz="1200" dirty="0" err="1"/>
                        <a:t>freeboardid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freecomment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자유게시판 댓글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작성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PUT/DELETE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/users/freeboard/</a:t>
                      </a:r>
                      <a:r>
                        <a:rPr lang="en-US" altLang="ko-KR" sz="1200" dirty="0" err="1"/>
                        <a:t>freecomment</a:t>
                      </a:r>
                      <a:r>
                        <a:rPr lang="en-US" altLang="ko-KR" sz="1200" dirty="0"/>
                        <a:t>/{</a:t>
                      </a:r>
                      <a:r>
                        <a:rPr lang="en-US" altLang="ko-KR" sz="1200" dirty="0" err="1"/>
                        <a:t>freecommentid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자유게시판 댓글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삭제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</a:t>
                      </a:r>
                      <a:r>
                        <a:rPr lang="en-US" altLang="ko-KR" sz="1200" dirty="0" err="1"/>
                        <a:t>shareboard</a:t>
                      </a:r>
                      <a:r>
                        <a:rPr lang="en-US" altLang="ko-KR" sz="1200" dirty="0"/>
                        <a:t>/{</a:t>
                      </a:r>
                      <a:r>
                        <a:rPr lang="en-US" altLang="ko-KR" sz="1200" dirty="0" err="1"/>
                        <a:t>shareboardid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sharecomment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식물 나눔 게시판 댓글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작성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PUT/DELETE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/users/</a:t>
                      </a:r>
                      <a:r>
                        <a:rPr lang="en-US" altLang="ko-KR" sz="1200" dirty="0" err="1"/>
                        <a:t>shareboard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sharecomment</a:t>
                      </a:r>
                      <a:r>
                        <a:rPr lang="en-US" altLang="ko-KR" sz="1200" dirty="0"/>
                        <a:t>/{</a:t>
                      </a:r>
                      <a:r>
                        <a:rPr lang="en-US" altLang="ko-KR" sz="1200" dirty="0" err="1"/>
                        <a:t>sharecommentid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식물 나눔 게시판 댓글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삭제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4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/public/freeboard/latest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화면 자유게시판 최근 게시글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793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/public/</a:t>
                      </a:r>
                      <a:r>
                        <a:rPr lang="en-US" altLang="ko-KR" sz="1200" dirty="0" err="1"/>
                        <a:t>shareboard</a:t>
                      </a:r>
                      <a:r>
                        <a:rPr lang="en-US" altLang="ko-KR" sz="1200" dirty="0"/>
                        <a:t>/latest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메인 화면 식물 나눔 게시판 최근 게시글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130079"/>
                  </a:ext>
                </a:extLst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id="{423D4D21-E09E-0A94-A26A-12715DF2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31" y="192964"/>
            <a:ext cx="6118185" cy="739249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REST</a:t>
            </a:r>
            <a:r>
              <a:rPr lang="ko-KR" altLang="en-US" sz="3200" dirty="0"/>
              <a:t> </a:t>
            </a:r>
            <a:r>
              <a:rPr lang="en-US" altLang="ko-KR" sz="3200" dirty="0"/>
              <a:t>API </a:t>
            </a:r>
            <a:r>
              <a:rPr lang="ko-KR" altLang="en-US" sz="3200" dirty="0"/>
              <a:t>명세 목록</a:t>
            </a:r>
          </a:p>
        </p:txBody>
      </p:sp>
    </p:spTree>
    <p:extLst>
      <p:ext uri="{BB962C8B-B14F-4D97-AF65-F5344CB8AC3E}">
        <p14:creationId xmlns:p14="http://schemas.microsoft.com/office/powerpoint/2010/main" val="151318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F12E0A-667B-F058-E15C-EEC2D99F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5" y="265839"/>
            <a:ext cx="6118185" cy="73924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기능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A19AE-7D2A-02D5-3986-EFD17A4629C2}"/>
              </a:ext>
            </a:extLst>
          </p:cNvPr>
          <p:cNvSpPr txBox="1"/>
          <p:nvPr/>
        </p:nvSpPr>
        <p:spPr>
          <a:xfrm>
            <a:off x="408146" y="1190020"/>
            <a:ext cx="113757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1.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회원가입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로그인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사용자가 이메일과 비밀번호로 회원가입 및 로그인을 할 수 있는 기능을 제공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사용자가 입력한 이메일과 비밀번호는 서버로 전송되며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성공적으로 로그인하면 서버에서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JWT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토큰을 발급받아 이를 세션 또는 로컬 스토리지에 저장하여 인증 상태를 유지함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endParaRPr lang="en-US" altLang="ko-KR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2.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식물 백과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농사로 오픈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API)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농사로 오픈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를 활용하여 다양한 실내 식물 및 정원 관리 정보를 제공합니다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사용자는 웹페이지에서 특정 식물을 검색하여 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해당 식물의 영양 정보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성장 조건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관리 방법 등을 확인 가능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이 데이터는 농사로의 공공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를 통해 실시간으로 받아오며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사용자가 선택한 식물에 대한 자세한 정보는 모달 창으로 제공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이 기능을 통해 사용자는 손쉽게 식물 정보를 얻고 관리 방법을 학습 가능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3.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식물 나눔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식물 나눔 게시판은 사용자가 필요한 식물을 받을 수 있는 커뮤니티 공간을 제공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사용자는 게시글을 작성하여 나눔 할 식물에 대한 정보와 함께 사진을 첨부할 수 있으며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카카오 지도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를 사용해 나눔 할 위치를 설정 가능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사용자가 게시글을 수정하거나 삭제할 수 있으며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댓글을 통해 상호 작용이 가능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4.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자유게시판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커뮤니티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이 커뮤니티 공간은 사용자들이 다양한 주제에 대해 자유롭게 의견을 나누는 게시판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사용자는 게시글을 작성하고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댓글 및 </a:t>
            </a:r>
            <a:r>
              <a:rPr lang="ko-KR" altLang="en-US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대댓글을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달 수 있음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댓글 작성 및 수정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삭제 기능도 포함되어 있으며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로그인 된 사용자만이 이 기능 사용 가능 함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커뮤니티 게시판은 카테고리 및 필터링 기능을 통해 사용자들이 필요 있는 주제를 쉽게 찾을 수 있도록 함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5. 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지도 기능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카카오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API)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카카오 지도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를 활용하여 공용 텃밭이나 나눔 게시글에서 식물을 주고받을 위치를 설정 가능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사용자는 지도에서 특정 위치를 선택하거나 주소를 검색하여 해당 위치에 마커를 설정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또한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현재 위치 기반으로 지도 초기화 기능이 제공되어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사용자가 보다 직관적으로 위치를 설정하고 나눔을 진행할 수 있도록 지원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이외에도 공용 텃밭의 위치를 지도에서 마커로 </a:t>
            </a:r>
            <a:r>
              <a:rPr lang="ko-KR" altLang="en-US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시각화하여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쉽게 탐색할 수 있는 기능도 포함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06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97176"/>
              </p:ext>
            </p:extLst>
          </p:nvPr>
        </p:nvGraphicFramePr>
        <p:xfrm>
          <a:off x="1272532" y="1976166"/>
          <a:ext cx="9646935" cy="3741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0094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80946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2565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9800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6762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597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17484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67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member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Username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아이디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password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Alias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role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역할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enabled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활성상태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115149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654703A4-2CEE-496F-B572-1F08DCCB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03079"/>
            <a:ext cx="10515600" cy="85600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Member Table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2575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49379"/>
            <a:ext cx="10515600" cy="769194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Freeboard 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58081"/>
              </p:ext>
            </p:extLst>
          </p:nvPr>
        </p:nvGraphicFramePr>
        <p:xfrm>
          <a:off x="1337486" y="1788289"/>
          <a:ext cx="9517028" cy="4718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66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63696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0914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8187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5459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211364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19796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28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FreeBoardId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전체공개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나만보기 선택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 카테고리 선택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8919549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0463321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6283378"/>
                  </a:ext>
                </a:extLst>
              </a:tr>
              <a:tr h="428982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263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23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330401"/>
            <a:ext cx="10515600" cy="76340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Freeboardimgs 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29532"/>
              </p:ext>
            </p:extLst>
          </p:nvPr>
        </p:nvGraphicFramePr>
        <p:xfrm>
          <a:off x="1323016" y="2326512"/>
          <a:ext cx="9545968" cy="2841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67539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12825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85468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5749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4868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152078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73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735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7353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Fimgid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7353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Fimgname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새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7353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Fimgoriname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이미지 원래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7353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FreeBoardId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게시글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8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6A7C5-9B17-B4B1-D132-5AFD301A6173}"/>
              </a:ext>
            </a:extLst>
          </p:cNvPr>
          <p:cNvSpPr/>
          <p:nvPr/>
        </p:nvSpPr>
        <p:spPr>
          <a:xfrm>
            <a:off x="485960" y="365125"/>
            <a:ext cx="5787517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활용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D3B06B-B4D0-6160-77A0-B190AE58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1" y="1930952"/>
            <a:ext cx="5137684" cy="2869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DBFC61-460A-522F-B3BD-8B44862E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87" y="1930952"/>
            <a:ext cx="5137684" cy="28699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CD641C-7B0C-08D2-7821-C5915F7DEFD4}"/>
              </a:ext>
            </a:extLst>
          </p:cNvPr>
          <p:cNvSpPr txBox="1"/>
          <p:nvPr/>
        </p:nvSpPr>
        <p:spPr>
          <a:xfrm>
            <a:off x="2125718" y="1653953"/>
            <a:ext cx="3664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https://www.data.go.kr/data/15113888/fileData.do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C486DE-F985-C72C-046B-30CB1103D252}"/>
              </a:ext>
            </a:extLst>
          </p:cNvPr>
          <p:cNvSpPr txBox="1"/>
          <p:nvPr/>
        </p:nvSpPr>
        <p:spPr>
          <a:xfrm>
            <a:off x="6632294" y="1653954"/>
            <a:ext cx="488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https://www.nongsaro.go.kr/portal/portalMain.ps?menuId=PS00001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5E53A-BAE3-8886-CCFE-48B571BFF867}"/>
              </a:ext>
            </a:extLst>
          </p:cNvPr>
          <p:cNvSpPr txBox="1"/>
          <p:nvPr/>
        </p:nvSpPr>
        <p:spPr>
          <a:xfrm>
            <a:off x="1300080" y="5005257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4823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공공 데이터 포탈</a:t>
            </a:r>
            <a:endParaRPr lang="en-US" altLang="ko-KR" sz="2400" dirty="0">
              <a:solidFill>
                <a:srgbClr val="548235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부산광역시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공영텃밭 현황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https://www.data.go.kr/data/15113888/fileData.do</a:t>
            </a:r>
            <a:endParaRPr lang="ko-KR" altLang="en-US" sz="12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D7EC63-E123-74A0-0E61-6D326A1788A9}"/>
              </a:ext>
            </a:extLst>
          </p:cNvPr>
          <p:cNvSpPr txBox="1"/>
          <p:nvPr/>
        </p:nvSpPr>
        <p:spPr>
          <a:xfrm>
            <a:off x="6459603" y="4964744"/>
            <a:ext cx="49802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4823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농촌진흥청 농사로</a:t>
            </a:r>
            <a:endParaRPr lang="en-US" altLang="ko-KR" sz="2400" dirty="0">
              <a:solidFill>
                <a:srgbClr val="548235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실내정원용 식물 오픈 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</a:p>
          <a:p>
            <a:pPr algn="ctr"/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https://www.nongsaro.go.kr/portal/ps/psn/psnj/openApiLst.ps?</a:t>
            </a:r>
          </a:p>
          <a:p>
            <a:pPr algn="ctr"/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menuId=PS65428&amp;pageIndex=1&amp;pageSize=&amp;sLclasCode=&amp;sText=</a:t>
            </a:r>
          </a:p>
          <a:p>
            <a:pPr algn="ctr"/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%EC%8B%A4%EB%82%B4%EC%A0%95%EC%9B%90</a:t>
            </a:r>
          </a:p>
        </p:txBody>
      </p:sp>
    </p:spTree>
    <p:extLst>
      <p:ext uri="{BB962C8B-B14F-4D97-AF65-F5344CB8AC3E}">
        <p14:creationId xmlns:p14="http://schemas.microsoft.com/office/powerpoint/2010/main" val="386523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89890"/>
            <a:ext cx="10515600" cy="717107"/>
          </a:xfrm>
        </p:spPr>
        <p:txBody>
          <a:bodyPr/>
          <a:lstStyle/>
          <a:p>
            <a:r>
              <a:rPr lang="en-US" altLang="ko-KR" sz="3200" dirty="0"/>
              <a:t>Freecomment</a:t>
            </a:r>
            <a:r>
              <a:rPr lang="en-US" altLang="ko-KR" dirty="0"/>
              <a:t> </a:t>
            </a:r>
            <a:r>
              <a:rPr lang="en-US" altLang="ko-KR" sz="3200" dirty="0"/>
              <a:t>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82179"/>
              </p:ext>
            </p:extLst>
          </p:nvPr>
        </p:nvGraphicFramePr>
        <p:xfrm>
          <a:off x="1198588" y="1818010"/>
          <a:ext cx="9794823" cy="4167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770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0058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4444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21637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82454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76021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208181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6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free_comment_id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Tinytext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작성일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username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free_board_id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Int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댓글 작성한 게시글 </a:t>
                      </a:r>
                      <a:r>
                        <a:rPr lang="en-US" altLang="ko-KR" sz="1100" u="none" strike="noStrike" dirty="0">
                          <a:effectLst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Int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 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293315"/>
                  </a:ext>
                </a:extLst>
              </a:tr>
              <a:tr h="463005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538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01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72528"/>
            <a:ext cx="10515600" cy="65344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Shareboard 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144805"/>
              </p:ext>
            </p:extLst>
          </p:nvPr>
        </p:nvGraphicFramePr>
        <p:xfrm>
          <a:off x="1218873" y="1533645"/>
          <a:ext cx="9754254" cy="4969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945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295196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3928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21133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78385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24155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9040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51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ShareBoardId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나눔 장소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7308945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8919549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0463321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modifyDate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Timestamp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5532005"/>
                  </a:ext>
                </a:extLst>
              </a:tr>
              <a:tr h="451813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263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41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89890"/>
            <a:ext cx="10515600" cy="7171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Shareboardimgs 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47822"/>
              </p:ext>
            </p:extLst>
          </p:nvPr>
        </p:nvGraphicFramePr>
        <p:xfrm>
          <a:off x="1048118" y="2054506"/>
          <a:ext cx="10095764" cy="298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1053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4054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82677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253745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1263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09082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27602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9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Simgid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Simgname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새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Simgoriname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이미지 원래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ShareBoardId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게시글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1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8" y="260952"/>
            <a:ext cx="10515600" cy="57821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Sharecomment Table</a:t>
            </a:r>
            <a:endParaRPr lang="ko-KR" altLang="en-US" sz="3200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90357"/>
              </p:ext>
            </p:extLst>
          </p:nvPr>
        </p:nvGraphicFramePr>
        <p:xfrm>
          <a:off x="1111778" y="1632030"/>
          <a:ext cx="9968443" cy="4156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08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23636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26650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23793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9986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09509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24732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461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container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컨테이너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컬럼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share_comment_id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Tinytext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작성일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Username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share_board_id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Int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댓글 작성한 게시글 </a:t>
                      </a:r>
                      <a:r>
                        <a:rPr lang="en-US" altLang="ko-KR" sz="1100" u="none" strike="noStrike" dirty="0">
                          <a:effectLst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Int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 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293315"/>
                  </a:ext>
                </a:extLst>
              </a:tr>
              <a:tr h="461807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538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22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5" y="80529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회원가입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335302"/>
          <a:ext cx="3101833" cy="5563574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1449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회원가입 서비스 이용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. </a:t>
                      </a:r>
                      <a:r>
                        <a:rPr lang="ko-KR" altLang="en-US" sz="900" b="1" dirty="0"/>
                        <a:t>회원가입에 필요한 항목</a:t>
                      </a:r>
                      <a:endParaRPr lang="ko-KR" altLang="en-US" sz="900" dirty="0"/>
                    </a:p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아이디 </a:t>
                      </a:r>
                      <a:r>
                        <a:rPr lang="en-US" altLang="ko-KR" sz="900" dirty="0"/>
                        <a:t>(username), </a:t>
                      </a:r>
                      <a:r>
                        <a:rPr lang="ko-KR" altLang="en-US" sz="900" dirty="0"/>
                        <a:t>비밀번호 </a:t>
                      </a:r>
                      <a:r>
                        <a:rPr lang="en-US" altLang="ko-KR" sz="900" dirty="0"/>
                        <a:t>(password),</a:t>
                      </a:r>
                    </a:p>
                    <a:p>
                      <a:r>
                        <a:rPr lang="ko-KR" altLang="en-US" sz="900" dirty="0"/>
                        <a:t>닉네임 </a:t>
                      </a:r>
                      <a:r>
                        <a:rPr lang="en-US" altLang="ko-KR" sz="900" dirty="0"/>
                        <a:t>(alias), </a:t>
                      </a:r>
                      <a:r>
                        <a:rPr lang="ko-KR" altLang="en-US" sz="900" dirty="0"/>
                        <a:t>이메일 </a:t>
                      </a:r>
                      <a:r>
                        <a:rPr lang="en-US" altLang="ko-KR" sz="900" dirty="0"/>
                        <a:t>(email)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유효성 검사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필수 입력 항목에 대해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required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속성을 사용하여 </a:t>
                      </a:r>
                      <a:r>
                        <a:rPr lang="ko-KR" altLang="en-US" sz="900" dirty="0"/>
                        <a:t>아이디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비밀번호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닉네임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이메일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을 검증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회원가입 요청 전송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회원가입 버튼 클릭 시 입력된 데이터를 수집하고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JSON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형식으로 변환하여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전송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Http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Fetch 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사용하여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POST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요청을 전송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오류 처리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응답에 따라 아이디 중복 오류가 발생한 경우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오류 메시지를 받아서 처리하고  경고창을 통해 사용자에게 표시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48419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유효성 검증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(*</a:t>
                      </a:r>
                      <a:r>
                        <a:rPr lang="ko-KR" altLang="en-US" sz="700" b="1" dirty="0">
                          <a:effectLst/>
                          <a:latin typeface="+mn-ea"/>
                          <a:ea typeface="+mn-ea"/>
                        </a:rPr>
                        <a:t>회원정보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700" b="1" dirty="0">
                          <a:effectLst/>
                          <a:latin typeface="+mn-ea"/>
                          <a:ea typeface="+mn-ea"/>
                        </a:rPr>
                        <a:t> 아이디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>
                          <a:effectLst/>
                          <a:latin typeface="+mn-ea"/>
                          <a:ea typeface="+mn-ea"/>
                        </a:rPr>
                        <a:t> 닉네임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700" b="1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ore-KR" sz="7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ore-KR" sz="900" dirty="0">
                          <a:effectLst/>
                          <a:latin typeface="+mn-ea"/>
                          <a:ea typeface="+mn-ea"/>
                        </a:rPr>
                        <a:t>- 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사용자 아이디 유효성 검사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사용자 정보 저장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중복되는 아이디가 없으면 데이터 베이스에 사용자 비밀번호 암호화 후 저장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76985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60646"/>
                  </a:ext>
                </a:extLst>
              </a:tr>
              <a:tr h="23085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아이디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비밀번호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닉네임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이메일 입력 후 회원가입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회원가입 성공 시 로그인 페이지로 이동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회원가입 실패 시 경고창을 통해 오류 메시지 표시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중복된 아이디 또는 기타 서버 오류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12478" y="9507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4" y="80529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None/>
            </a:pPr>
            <a:r>
              <a:rPr lang="en-US" altLang="ko-KR" sz="1000" dirty="0"/>
              <a:t>Users-01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82693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로그인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614422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234168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556122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서비스 이용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37786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로그인에 필요한 항목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username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password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301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이메일 아이디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비밀번호 유효성 검사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 형식 검증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=&gt;(required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속성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로그인 요청 전송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버튼 클릭 시 입력된 데이터 수집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  JSON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형식으로 변환하여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전송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Http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Fetch 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라이브러리를 사용하여         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로그인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POST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요청을 보냄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로그인 상태 관리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토큰 저장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성공 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에서 받은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JWT 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토큰을 로컬 스토리지에 저장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인증 요청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인증이 필요한 요청 시 저장된 토큰을 헤더에 포함시켜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BF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보냄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837550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사용자 인증 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(*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회원정보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회원정보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username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기반으로 사용자 정보 조회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조회된 사용자 정보와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받은 비밀번호를 비교하여 인증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JWT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토큰 생성 및 반환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인증 성공 시 토큰생성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토큰에는 사용자 아이디 및 권한 정보 포함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생성한 토큰을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Response Body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담아 전달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162803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아이디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비밀번호 입력 후 로그인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로그인 성공 시 홈 페이지 또는 로그인 완료 화면으로 이동로그인 실패 시 에러 메시지 표시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예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잘못된 아이디 또는 비밀번호</a:t>
                      </a:r>
                      <a:r>
                        <a:rPr lang="en-US" altLang="ko-KR" sz="900" dirty="0"/>
                        <a:t>)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29200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614C72A0-9F71-6A7C-9BED-CB044B245627}"/>
              </a:ext>
            </a:extLst>
          </p:cNvPr>
          <p:cNvSpPr txBox="1">
            <a:spLocks/>
          </p:cNvSpPr>
          <p:nvPr/>
        </p:nvSpPr>
        <p:spPr>
          <a:xfrm>
            <a:off x="10523914" y="80529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None/>
            </a:pPr>
            <a:r>
              <a:rPr lang="en-US" altLang="ko-KR" sz="1000" dirty="0"/>
              <a:t>Users-02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4699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 err="1"/>
              <a:t>메인페이지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- </a:t>
            </a:r>
            <a:r>
              <a:rPr kumimoji="1" lang="ko-KR" altLang="en-US" sz="1000" dirty="0"/>
              <a:t>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642116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147357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642933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1886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433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홈페이지 서비스 이용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90784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버튼 및 네비게이션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페이지 중앙에 세 가지 버튼이 배치되어 있으며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각각 식물백과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식물나눔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커뮤니티로 연결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각 버튼 클릭 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handleNavigation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함수가  호출되어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react-router-dom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useNavigate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사용해 해당 경로로 이동함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767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게시판 데이터 로드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useEffect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을 통해 페이지가 로드될 때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두 가지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 발생으로 최신 게시글 목록 가져옴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loadFreeBoard</a:t>
                      </a: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자유 게시판 최신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게시글</a:t>
                      </a:r>
                    </a:p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loadShareBoard</a:t>
                      </a: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식물나눔게시판 최신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게시글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189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게시글 목록 출력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각 버튼의 하단에는 해당 게시판의 최신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개가 테이블 형태로 출력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생성일자가 테이블에 표시되며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행을 클릭하면 해당 게시글의 페이지로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클릭 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navigate(/post/${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freeBoardId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})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navigate(/post/${shareBoardId})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경로 이동하여 게시글 상세 페이지로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69602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최신 게시글 조회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데이터베이스 조회 </a:t>
                      </a: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데이터베이스에서 작성일자기준으로 내림차순 정렬된 최신 </a:t>
                      </a: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개의 게시판 목록을 조회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82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변환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빈 리스트 생성 후 조회한 게시글 목록을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객체로 변환 후 리스트에 추가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82397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7698"/>
                  </a:ext>
                </a:extLst>
              </a:tr>
              <a:tr h="309024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885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버튼 클릭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게시글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69693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버튼 클릭 시 해당 페이지로 이동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게시글 클릭 시 해당 게시글의 상세 페이지로 이동</a:t>
                      </a:r>
                      <a:r>
                        <a:rPr lang="en-US" altLang="ko-KR" sz="900" dirty="0"/>
                        <a:t>- - </a:t>
                      </a:r>
                      <a:r>
                        <a:rPr lang="ko-KR" altLang="en-US" sz="900" dirty="0"/>
                        <a:t>자유 게시판과 식물나눔 게시판의 최신 게시글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개를 테이블로 표시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29200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Users-03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35645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자유 게시판 </a:t>
            </a:r>
            <a:r>
              <a:rPr kumimoji="1" lang="en-US" altLang="ko-KR" sz="1000" dirty="0"/>
              <a:t>– </a:t>
            </a:r>
            <a:r>
              <a:rPr kumimoji="1" lang="ko-KR" altLang="en-US" sz="1000" dirty="0"/>
              <a:t>게시글 목록 불러오기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335666"/>
          <a:ext cx="3101833" cy="6243751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147357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642933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08048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080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자유게시판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게시글 목록을 볼 수 있는 게시판 페이지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78018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게시판 페이지 구성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상단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검색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필터 섹션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    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 선택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공개 여부 선택이 가능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게시글 목록 테이블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게시글의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조회수를 테이블 형태로 출력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923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데이터 로드 및 상태 관리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useState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상태 관리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공개 여부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페이지 번호 등 다양한 상태 관리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fetchBoardData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현재 페이지와 페이지 크기에 맞춰 게시글 데이터를 서버에서 로드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최신순으로 정렬 후 상태에 저장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637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검색 및 필터링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 후 필터링 적용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 및 공개 여부 맞게 게시글 목록 필터링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637147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게시글 클릭 및 페이지네이션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클릭 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상세 페이지로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페이지 번호를 클릭하거나 이전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다음 버튼을 사용하여 게시글 페이지 전환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731877"/>
                  </a:ext>
                </a:extLst>
              </a:tr>
              <a:tr h="494114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5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로그인 상태 확인</a:t>
                      </a: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여부에 따른 필터 활성화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시 비공개 게시글 필터 사용 가능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비로그인 시 비활성화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84935"/>
                  </a:ext>
                </a:extLst>
              </a:tr>
              <a:tr h="54331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게시물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목록 조회 및 변화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조회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에서 게시판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entity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의 모든 레코드 조회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조회한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entity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리스트를 순회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DTO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객체변환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변환한 객체를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List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저장 후 반환 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208048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950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검색어 입력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카테고리 선택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공개 여부 선택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게시글 작성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페이지네이션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70873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/>
                        <a:t>게시글 목록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선택한 필터 및 검색어에 맞는 게시글을 테이블 형태로 출력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/>
                        <a:t>필터링 결과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게시글이 없을 경우 </a:t>
                      </a:r>
                      <a:r>
                        <a:rPr lang="en-US" altLang="ko-KR" sz="900" dirty="0"/>
                        <a:t>'</a:t>
                      </a:r>
                      <a:r>
                        <a:rPr lang="ko-KR" altLang="en-US" sz="900" dirty="0"/>
                        <a:t>게시물이 없습니다</a:t>
                      </a:r>
                      <a:r>
                        <a:rPr lang="en-US" altLang="ko-KR" sz="900" dirty="0"/>
                        <a:t>' </a:t>
                      </a:r>
                      <a:r>
                        <a:rPr lang="ko-KR" altLang="en-US" sz="900" dirty="0"/>
                        <a:t>메시지 출력</a:t>
                      </a:r>
                      <a:r>
                        <a:rPr lang="en-US" altLang="ko-KR" sz="900" dirty="0"/>
                        <a:t>.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Users-06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155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자유 게시판 </a:t>
            </a:r>
            <a:r>
              <a:rPr kumimoji="1" lang="en-US" altLang="ko-KR" sz="1000" dirty="0"/>
              <a:t>–  </a:t>
            </a:r>
            <a:r>
              <a:rPr kumimoji="1" lang="ko-KR" altLang="en-US" sz="1000" dirty="0"/>
              <a:t>작성한 게시글 자세히 보기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01666"/>
              </p:ext>
            </p:extLst>
          </p:nvPr>
        </p:nvGraphicFramePr>
        <p:xfrm>
          <a:off x="8575239" y="70517"/>
          <a:ext cx="3616761" cy="6730728"/>
        </p:xfrm>
        <a:graphic>
          <a:graphicData uri="http://schemas.openxmlformats.org/drawingml/2006/table">
            <a:tbl>
              <a:tblPr firstRow="1" bandRow="1"/>
              <a:tblGrid>
                <a:gridCol w="363261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1988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054685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18474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게시판에서 게시글 누르면 나오는 상세 게시글</a:t>
                      </a:r>
                      <a:endParaRPr lang="ko-Kore-KR" altLang="en-US" sz="8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62639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게시글 제목 및 내용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제목은 큰 폰트로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내용은 일반 텍스트로 페이지에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이미지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게시글에 첨부된 이미지가 있으면 해당 이미지 화면에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이미지가 없으면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첨부 파일이 없습니다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메시지가 출력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돌아가기 버튼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목록으로 가기 위한 버튼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삭제 버튼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된 사용자와 게시글 작성자가 일치할 경우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 및 삭제 버튼이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87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댓글 기능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대댓글 작성 시 로그인 확인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삭제 가능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작성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삭제 후 목록이 갱신되며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수정 시 저장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취소 버튼 표시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삭제된 댓글은 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삭제된 댓글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로 표시되고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부모 댓글 삭제 시 자식 댓글은 독립적으로 처리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025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서버 통신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로드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useEffect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fetchPost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freeBoardId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맞는 게시글 데이터를 서버에서 가져와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 작성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서버와 통신 후 댓글 정보를 업데이트하고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성공 시 댓글 목록을 다시 로드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삭제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작성자가 게시글을 삭제하면 게시글 목록 페이지로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97922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800" b="1" dirty="0">
                          <a:effectLst/>
                          <a:latin typeface="+mn-ea"/>
                          <a:ea typeface="+mn-ea"/>
                        </a:rPr>
                        <a:t>게시물 정보 조회 및 </a:t>
                      </a:r>
                      <a:r>
                        <a:rPr lang="en-US" altLang="ko-KR" sz="800" b="1" dirty="0">
                          <a:effectLst/>
                          <a:latin typeface="+mn-ea"/>
                          <a:ea typeface="+mn-ea"/>
                        </a:rPr>
                        <a:t>DTO </a:t>
                      </a:r>
                      <a:r>
                        <a:rPr lang="ko-KR" altLang="en-US" sz="800" b="1" dirty="0">
                          <a:effectLst/>
                          <a:latin typeface="+mn-ea"/>
                          <a:ea typeface="+mn-ea"/>
                        </a:rPr>
                        <a:t>생성</a:t>
                      </a:r>
                      <a:endParaRPr lang="en-US" altLang="ko-KR" sz="8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게시물 조회 </a:t>
                      </a: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로 데이터베이스에서 게시글 조회</a:t>
                      </a:r>
                      <a:endParaRPr lang="en-US" altLang="ko-KR" sz="800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DTO </a:t>
                      </a: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객체 생성 </a:t>
                      </a: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조회한 게시글 기반으로 </a:t>
                      </a: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800" b="0" dirty="0">
                          <a:effectLst/>
                          <a:latin typeface="+mn-ea"/>
                          <a:ea typeface="+mn-ea"/>
                        </a:rPr>
                        <a:t>객체 생성 후 필요한 정보 설정</a:t>
                      </a:r>
                      <a:endParaRPr lang="en-US" altLang="ko-KR" sz="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36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첨부 이미지 정보 처리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이미지 정보 조회 및 설정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첨부된 이미지 목록 확인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이미지가 존재하면 각 이미지 파일을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객체의 이미지 리스트에 추가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681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댓글 정보 처리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루트 댓글 조회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달린 루트 댓글을 조회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조회한 댓글 리스트를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변환 후 게시글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의 댓글목록에 설정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20002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65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댓글 작성 및 대댓글 작성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수정 및 삭제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게시글 수정 및 삭제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작성자일 경우</a:t>
                      </a:r>
                      <a:r>
                        <a:rPr lang="en-US" altLang="ko-KR" sz="900" dirty="0"/>
                        <a:t>)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6609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게시글 정보 및 내용 표시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댓글 및 대댓글 목록 </a:t>
                      </a:r>
                      <a:r>
                        <a:rPr lang="ko-KR" altLang="en-US" sz="900" dirty="0" err="1"/>
                        <a:t>표시댓글</a:t>
                      </a:r>
                      <a:r>
                        <a:rPr lang="ko-KR" altLang="en-US" sz="900" dirty="0"/>
                        <a:t> 삭제 시 </a:t>
                      </a:r>
                      <a:r>
                        <a:rPr lang="en-US" altLang="ko-KR" sz="900" dirty="0"/>
                        <a:t>'</a:t>
                      </a:r>
                      <a:r>
                        <a:rPr lang="ko-KR" altLang="en-US" sz="900" dirty="0"/>
                        <a:t>삭제된 댓글입니다</a:t>
                      </a:r>
                      <a:r>
                        <a:rPr lang="en-US" altLang="ko-KR" sz="900" dirty="0"/>
                        <a:t>' </a:t>
                      </a:r>
                      <a:r>
                        <a:rPr lang="ko-KR" altLang="en-US" sz="900" dirty="0"/>
                        <a:t>메시지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Users-06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lang="en-US" altLang="ko-KR" sz="1000" dirty="0"/>
              <a:t>07, 08, 09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3513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자유 게시판 </a:t>
            </a:r>
            <a:r>
              <a:rPr kumimoji="1" lang="en-US" altLang="ko-KR" sz="1000" dirty="0"/>
              <a:t>- </a:t>
            </a:r>
            <a:r>
              <a:rPr kumimoji="1" lang="ko-KR" altLang="en-US" sz="1000" dirty="0"/>
              <a:t>글쓰기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307917"/>
          <a:ext cx="3101833" cy="635813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13578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65450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0251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266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게시판에서 작성 누르면 나오는 게시글 작성 페이지 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75943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/>
                        <a:t>검색 기능</a:t>
                      </a:r>
                      <a:endParaRPr lang="ko-KR" altLang="en-US" sz="900" dirty="0"/>
                    </a:p>
                    <a:p>
                      <a:r>
                        <a:rPr lang="en-US" altLang="ko-KR" sz="900" b="1" dirty="0"/>
                        <a:t>- </a:t>
                      </a:r>
                      <a:r>
                        <a:rPr lang="ko-KR" altLang="en-US" sz="900" b="1" dirty="0"/>
                        <a:t>제목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입력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사용자는 게시글의 제목을 입력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r>
                        <a:rPr lang="en-US" altLang="ko-KR" sz="900" b="1" dirty="0"/>
                        <a:t>- </a:t>
                      </a:r>
                      <a:r>
                        <a:rPr lang="ko-KR" altLang="en-US" sz="900" b="1" dirty="0"/>
                        <a:t>카테고리 선택</a:t>
                      </a:r>
                      <a:r>
                        <a:rPr lang="en-US" altLang="ko-KR" sz="900" dirty="0"/>
                        <a:t>: '</a:t>
                      </a:r>
                      <a:r>
                        <a:rPr lang="ko-KR" altLang="en-US" sz="900" dirty="0"/>
                        <a:t>질문</a:t>
                      </a:r>
                      <a:r>
                        <a:rPr lang="en-US" altLang="ko-KR" sz="900" dirty="0"/>
                        <a:t>', ＇</a:t>
                      </a:r>
                      <a:r>
                        <a:rPr lang="ko-KR" altLang="en-US" sz="900" dirty="0"/>
                        <a:t>수다</a:t>
                      </a:r>
                      <a:r>
                        <a:rPr lang="en-US" altLang="ko-KR" sz="900" dirty="0"/>
                        <a:t>＇ </a:t>
                      </a:r>
                      <a:r>
                        <a:rPr lang="ko-KR" altLang="en-US" sz="900" dirty="0"/>
                        <a:t>중 선택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r>
                        <a:rPr lang="en-US" altLang="ko-KR" sz="900" b="1" dirty="0"/>
                        <a:t>- </a:t>
                      </a:r>
                      <a:r>
                        <a:rPr lang="ko-KR" altLang="en-US" sz="900" b="1" dirty="0"/>
                        <a:t>공개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비공개 선택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로그인 시 전체보기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나만보기</a:t>
                      </a:r>
                      <a:r>
                        <a:rPr lang="en-US" altLang="ko-KR" sz="900" dirty="0"/>
                        <a:t>' </a:t>
                      </a:r>
                      <a:r>
                        <a:rPr lang="ko-KR" altLang="en-US" sz="900" dirty="0"/>
                        <a:t>선택 가능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비로그인 시 </a:t>
                      </a:r>
                      <a:r>
                        <a:rPr lang="en-US" altLang="ko-KR" sz="900" dirty="0"/>
                        <a:t>'</a:t>
                      </a:r>
                      <a:r>
                        <a:rPr lang="ko-KR" altLang="en-US" sz="900" dirty="0"/>
                        <a:t>전체보기</a:t>
                      </a:r>
                      <a:r>
                        <a:rPr lang="en-US" altLang="ko-KR" sz="900" dirty="0"/>
                        <a:t>'</a:t>
                      </a:r>
                      <a:r>
                        <a:rPr lang="ko-KR" altLang="en-US" sz="900" dirty="0"/>
                        <a:t>만 가능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7594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파일 첨부 및 관리</a:t>
                      </a:r>
                    </a:p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첨부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사용자는 게시글 작성 시 여러 파일을 첨부 가능함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첨부된 파일은 미리보기 이미지와 파일 이름이 화면에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첨부된 파일 목록에서 특정 파일을 제거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945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/>
                        <a:t>입력 폼</a:t>
                      </a:r>
                      <a:r>
                        <a:rPr lang="en-US" altLang="ko-KR" sz="900" dirty="0"/>
                        <a:t>:</a:t>
                      </a:r>
                    </a:p>
                    <a:p>
                      <a:r>
                        <a:rPr lang="ko-KR" altLang="en-US" sz="800" b="1" dirty="0"/>
                        <a:t>카테고리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질문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수다를 선택하는 드롭다운 메뉴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ko-KR" altLang="en-US" sz="800" b="1" dirty="0"/>
                        <a:t>공개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비공개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전체보기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나만보기</a:t>
                      </a:r>
                      <a:endParaRPr lang="en-US" altLang="ko-KR" sz="800" dirty="0"/>
                    </a:p>
                    <a:p>
                      <a:r>
                        <a:rPr lang="ko-KR" altLang="en-US" sz="800" b="1" dirty="0"/>
                        <a:t>제목 입력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게시글 제목을 입력하는 텍스트 필드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ko-KR" altLang="en-US" sz="800" b="1" dirty="0"/>
                        <a:t>내용 입력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게시글의 내용을 작성하는 텍스트 영역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ko-KR" altLang="en-US" sz="800" b="1" dirty="0"/>
                        <a:t>파일 첨부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파일을 선택하여 첨부할 수 있는 입력 필드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여러 파일을 동시에 업로드 가능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249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입력 데이터 검증</a:t>
                      </a:r>
                      <a:endParaRPr lang="en-US" altLang="ko-KR" sz="900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게시글 데이터 검증 </a:t>
                      </a: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게시글 입력 시 전달받은 객체가 </a:t>
                      </a: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900" b="0" dirty="0">
                          <a:effectLst/>
                          <a:latin typeface="+mn-ea"/>
                          <a:ea typeface="+mn-ea"/>
                        </a:rPr>
                        <a:t>인지 확인</a:t>
                      </a:r>
                      <a:r>
                        <a:rPr lang="en-US" altLang="ko-KR" sz="900" b="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245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게시물 데이터 저장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게시물 객체 생성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전달받은 객체의 속성을 새로운 객체로 생성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데이터베이스 저장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생성한 새로운 객체를 데이터 베이스에 저장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6898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이미지 처리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파일배열 유효성 검사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첨부된 파일 배열이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null,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길이가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보다 큰지  검사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파일 업로드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유효한 파일이 있을 경우 파일을 서버에 업로드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업로드 과정에서 새 이미지명 객체 생성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이미지 정보 저장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각 이미지마다 객체를 생성하여 원본파일명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새파일명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게시물정보를 저장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20251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2885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제목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카테고리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공개 범위 선택파일 첨부 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589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작성 완료 후 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Users-07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9841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FC9D1A-9682-BBB8-C8CD-EC0E75E0A5F0}"/>
              </a:ext>
            </a:extLst>
          </p:cNvPr>
          <p:cNvSpPr/>
          <p:nvPr/>
        </p:nvSpPr>
        <p:spPr>
          <a:xfrm>
            <a:off x="1503745" y="3498447"/>
            <a:ext cx="9729484" cy="850739"/>
          </a:xfrm>
          <a:prstGeom prst="roundRect">
            <a:avLst>
              <a:gd name="adj" fmla="val 50000"/>
            </a:avLst>
          </a:prstGeom>
          <a:solidFill>
            <a:srgbClr val="DEF09A">
              <a:alpha val="52157"/>
            </a:srgbClr>
          </a:solidFill>
          <a:ln>
            <a:solidFill>
              <a:srgbClr val="DEF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9D7B1D-0640-BBD2-F5F6-11FCB9115F5B}"/>
              </a:ext>
            </a:extLst>
          </p:cNvPr>
          <p:cNvSpPr/>
          <p:nvPr/>
        </p:nvSpPr>
        <p:spPr>
          <a:xfrm>
            <a:off x="1503745" y="4985793"/>
            <a:ext cx="9729484" cy="850739"/>
          </a:xfrm>
          <a:prstGeom prst="roundRect">
            <a:avLst>
              <a:gd name="adj" fmla="val 50000"/>
            </a:avLst>
          </a:prstGeom>
          <a:solidFill>
            <a:srgbClr val="DEF09A">
              <a:alpha val="52157"/>
            </a:srgbClr>
          </a:solidFill>
          <a:ln>
            <a:solidFill>
              <a:srgbClr val="DEF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386E2D0-A506-A333-0A76-4F82A467AA2C}"/>
              </a:ext>
            </a:extLst>
          </p:cNvPr>
          <p:cNvSpPr/>
          <p:nvPr/>
        </p:nvSpPr>
        <p:spPr>
          <a:xfrm>
            <a:off x="1351345" y="2025569"/>
            <a:ext cx="9729484" cy="850739"/>
          </a:xfrm>
          <a:prstGeom prst="roundRect">
            <a:avLst>
              <a:gd name="adj" fmla="val 50000"/>
            </a:avLst>
          </a:prstGeom>
          <a:solidFill>
            <a:srgbClr val="DEF09A">
              <a:alpha val="52157"/>
            </a:srgbClr>
          </a:solidFill>
          <a:ln>
            <a:solidFill>
              <a:srgbClr val="DEF0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6A7C5-9B17-B4B1-D132-5AFD301A6173}"/>
              </a:ext>
            </a:extLst>
          </p:cNvPr>
          <p:cNvSpPr/>
          <p:nvPr/>
        </p:nvSpPr>
        <p:spPr>
          <a:xfrm>
            <a:off x="485960" y="365125"/>
            <a:ext cx="5787517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02.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기능 정의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5F3D17-DAD4-9FAE-B7B7-28075BC5D772}"/>
              </a:ext>
            </a:extLst>
          </p:cNvPr>
          <p:cNvSpPr/>
          <p:nvPr/>
        </p:nvSpPr>
        <p:spPr>
          <a:xfrm>
            <a:off x="1111171" y="1915610"/>
            <a:ext cx="1070658" cy="1070658"/>
          </a:xfrm>
          <a:prstGeom prst="round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01</a:t>
            </a:r>
            <a:endParaRPr lang="ko-KR" altLang="en-US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F91AD84-C969-F318-4072-CFBF4F730065}"/>
              </a:ext>
            </a:extLst>
          </p:cNvPr>
          <p:cNvSpPr/>
          <p:nvPr/>
        </p:nvSpPr>
        <p:spPr>
          <a:xfrm>
            <a:off x="1111171" y="3388488"/>
            <a:ext cx="1070658" cy="1070658"/>
          </a:xfrm>
          <a:prstGeom prst="round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02</a:t>
            </a:r>
            <a:endParaRPr lang="ko-KR" altLang="en-US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A07144-368C-61EC-51B3-6ED9F9566105}"/>
              </a:ext>
            </a:extLst>
          </p:cNvPr>
          <p:cNvSpPr/>
          <p:nvPr/>
        </p:nvSpPr>
        <p:spPr>
          <a:xfrm>
            <a:off x="1111171" y="4861366"/>
            <a:ext cx="1070658" cy="1070658"/>
          </a:xfrm>
          <a:prstGeom prst="round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03</a:t>
            </a:r>
            <a:endParaRPr lang="ko-KR" altLang="en-US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2EC10-9FC1-B377-BC85-4AB158766B13}"/>
              </a:ext>
            </a:extLst>
          </p:cNvPr>
          <p:cNvSpPr txBox="1"/>
          <p:nvPr/>
        </p:nvSpPr>
        <p:spPr>
          <a:xfrm>
            <a:off x="2422003" y="2266272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식물 관련된 소통을 위한 커뮤니티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3CD88-761A-E9CC-A61A-F48B9637C881}"/>
              </a:ext>
            </a:extLst>
          </p:cNvPr>
          <p:cNvSpPr txBox="1"/>
          <p:nvPr/>
        </p:nvSpPr>
        <p:spPr>
          <a:xfrm>
            <a:off x="2422003" y="3739150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식물에 대한 정보 제공을 위한 식물 백과사전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4F397-EFD6-BFB7-DCBE-0AD74C97EC19}"/>
              </a:ext>
            </a:extLst>
          </p:cNvPr>
          <p:cNvSpPr txBox="1"/>
          <p:nvPr/>
        </p:nvSpPr>
        <p:spPr>
          <a:xfrm>
            <a:off x="2422003" y="522649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식물 나눔 및 공영텃밭 위치 제공 해주는 지도 기능</a:t>
            </a:r>
          </a:p>
        </p:txBody>
      </p:sp>
    </p:spTree>
    <p:extLst>
      <p:ext uri="{BB962C8B-B14F-4D97-AF65-F5344CB8AC3E}">
        <p14:creationId xmlns:p14="http://schemas.microsoft.com/office/powerpoint/2010/main" val="796760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자유 게시판 </a:t>
            </a:r>
            <a:r>
              <a:rPr kumimoji="1" lang="en-US" altLang="ko-KR" sz="1000" dirty="0"/>
              <a:t>– </a:t>
            </a:r>
            <a:r>
              <a:rPr kumimoji="1" lang="ko-KR" altLang="en-US" sz="1000" dirty="0"/>
              <a:t>글쓰기 수정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307917"/>
          <a:ext cx="3101833" cy="639635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13578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65450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20251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266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게시글에서 수정 누르면 나오는 게시글 수정 페이지 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75943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/>
                        <a:t>게시글 수정 기능 목록</a:t>
                      </a:r>
                      <a:endParaRPr lang="ko-KR" altLang="en-US" sz="900" dirty="0"/>
                    </a:p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b="1" dirty="0"/>
                        <a:t>게시글 데이터 로드</a:t>
                      </a:r>
                      <a:r>
                        <a:rPr lang="en-US" altLang="ko-KR" sz="900" dirty="0"/>
                        <a:t>: useEffect </a:t>
                      </a:r>
                      <a:r>
                        <a:rPr lang="ko-KR" altLang="en-US" sz="900" dirty="0"/>
                        <a:t>훅을 사용해 </a:t>
                      </a:r>
                      <a:r>
                        <a:rPr lang="en-US" altLang="ko-KR" sz="900" dirty="0"/>
                        <a:t>URL</a:t>
                      </a:r>
                      <a:r>
                        <a:rPr lang="ko-KR" altLang="en-US" sz="900" dirty="0"/>
                        <a:t>에서 받은 </a:t>
                      </a:r>
                      <a:r>
                        <a:rPr lang="en-US" altLang="ko-KR" sz="900" dirty="0" err="1"/>
                        <a:t>freeBoardId</a:t>
                      </a:r>
                      <a:r>
                        <a:rPr lang="ko-KR" altLang="en-US" sz="900" dirty="0"/>
                        <a:t>를 기반으로 서버에서 게시글 데이터 불러옴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제목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카테고리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공개 범위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그리고 첨부 파일을 </a:t>
                      </a:r>
                      <a:r>
                        <a:rPr lang="ko-KR" altLang="en-US" sz="900" dirty="0" err="1"/>
                        <a:t>로드해</a:t>
                      </a:r>
                      <a:r>
                        <a:rPr lang="ko-KR" altLang="en-US" sz="900" dirty="0"/>
                        <a:t> 상태에 저장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b="1" dirty="0"/>
                        <a:t>파일 업로드</a:t>
                      </a:r>
                      <a:r>
                        <a:rPr lang="en-US" altLang="ko-KR" sz="900" b="1" dirty="0"/>
                        <a:t>: </a:t>
                      </a:r>
                      <a:r>
                        <a:rPr lang="ko-KR" altLang="en-US" sz="900" dirty="0"/>
                        <a:t>사용자는 파일 선택 버튼을 통해 새 파일 첨부 가능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이미지 파일만 허용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또한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파일 크기는 </a:t>
                      </a:r>
                      <a:r>
                        <a:rPr lang="en-US" altLang="ko-KR" sz="900" dirty="0"/>
                        <a:t>10MB</a:t>
                      </a:r>
                      <a:r>
                        <a:rPr lang="ko-KR" altLang="en-US" sz="900" dirty="0"/>
                        <a:t>를 초과할 수 없음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b="1" dirty="0"/>
                        <a:t>파일 삭제</a:t>
                      </a:r>
                      <a:r>
                        <a:rPr lang="en-US" altLang="ko-KR" sz="900" b="1" dirty="0"/>
                        <a:t>: </a:t>
                      </a:r>
                      <a:r>
                        <a:rPr lang="ko-KR" altLang="en-US" sz="900" dirty="0"/>
                        <a:t>삭제 버튼을 통해 파일을 삭제 가능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삭제된 기존 파일의 </a:t>
                      </a:r>
                      <a:r>
                        <a:rPr lang="en-US" altLang="ko-KR" sz="900" dirty="0"/>
                        <a:t>ID</a:t>
                      </a:r>
                      <a:r>
                        <a:rPr lang="ko-KR" altLang="en-US" sz="900" dirty="0"/>
                        <a:t>는 별도로 관리되어 서버로 전송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7594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게시글 수정 제출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폼 제출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폼을 제출시 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공개 범위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삭제된 파일 목록과 새로 추가된 파일을 서버로 전송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전송 후 게시글이 성공적으로 수정되면 해당 게시글의 상세 페이지로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4464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800" b="1" dirty="0">
                          <a:effectLst/>
                          <a:latin typeface="+mn-ea"/>
                          <a:ea typeface="+mn-ea"/>
                        </a:rPr>
                        <a:t>기존 게시물 조회 및 수정</a:t>
                      </a:r>
                      <a:endParaRPr lang="en-US" altLang="ko-KR" sz="8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기존 게시물 조회 </a:t>
                      </a:r>
                      <a:r>
                        <a:rPr lang="en-US" altLang="ko-KR" sz="8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게시글 아이디로 데이터베이스에서 해당 게시글 조회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게시물 정보 수정 </a:t>
                      </a:r>
                      <a:r>
                        <a:rPr lang="en-US" altLang="ko-KR" sz="8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조회된 게시물의 속성들을 입력 받은 게시글의 객체로 업데이트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수정된 게시물 저장 </a:t>
                      </a:r>
                      <a:r>
                        <a:rPr lang="en-US" altLang="ko-KR" sz="8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effectLst/>
                          <a:latin typeface="+mn-ea"/>
                          <a:ea typeface="+mn-ea"/>
                        </a:rPr>
                        <a:t>수정된 게시물 객체를 데이터베이스에 저장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245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buFontTx/>
                        <a:buNone/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첨부 파일 처리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기존 이미지 삭제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만약 조회한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기존 이미지가 있다면 기존 이미지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새로운 이미지 저장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새로운 이미지가 있다면 서버에 저장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새로운 이미지 정보 저장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업로드한 이미지 정보를 객체로 생성하고 데이터베이스에 저장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221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</a:rPr>
                        <a:t>업데이트된 게시물 반환</a:t>
                      </a:r>
                      <a:endParaRPr lang="ko-Kore-KR" altLang="ko-KR" sz="9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20251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2885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게시글 제목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카테고리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공개 범위 선택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첨부 파일 업로드 및 삭제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수정 버튼 클릭 시 폼 제출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589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첨부 파일 미리보기 및 삭제된 파일 목록 갱신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수정 성공 시 게시글 상세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Users-06 , Users-07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09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공영텃밭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487933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부산에 있는 공영텃밭 위치 및 간단한 소개 페이지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공용 텃밭 정보 페이지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페이지 상단에는 공용 텃밭에 대한 설명이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공용 텃밭 정보를 제공하는 링크가 포함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링크를 클릭하면 부산 공영 텃밭의 정보를 확인할 수 있는 외부 사이트로 이동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Kakao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지도와 마커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Kakao Map 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사용하여 공용 텃밭 위치를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텃밭 데이터 관리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gardenData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배열을 통해 각 텃밭의 이름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좌표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세부 정보가 저장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 데이터를 기반으로 마커와 정보창이 동적으로 생성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화면 </a:t>
            </a:r>
            <a:r>
              <a:rPr kumimoji="1" lang="en-US" altLang="ko-KR" sz="1000" dirty="0"/>
              <a:t>ID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788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식물백과 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6063166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실내 정원 식물의 목록을 제공하고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특정 식물을 클릭하면 해당 식물의 상세 정보를 보여주는 페이지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데이터 가져오기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useGardenList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커스텀 훅을 통해 실내 정원 식물 목록을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로부터 가져옴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검색어가 입력되면 해당 단어가 포함된 식물 목록이 필터링되어 화면에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특정 식물을 클릭하면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usePlantDetail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훅을 사용해 해당 식물의 상세 정보 모달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창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창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을 통한 상세 정보 표시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특정 식물 카드에서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상세 보기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"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버튼을 클릭하면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selectedPlant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식물의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cntntsNo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가 저장되며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창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 열림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모달에서 식물의 상세 정보를 불러와 보여줌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상태 관리 및 검색 기능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 useState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사용해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selectedPlant, searchTerm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등 상태를 관리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selectedPlant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는 모달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창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을 열 때 클릭한 식물의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저장하며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searchTerm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은 검색 입력값을 저장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 입력 필드에서 입력한 값이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searchTerm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으로 저장되며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해당 값이 포함된 식물만 목록에 표시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사용자는 검색어를 입력하거나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특정 식물 카드를 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클릭하여 상세 정보를 확인 가능</a:t>
                      </a:r>
                      <a:r>
                        <a:rPr lang="en-US" altLang="ko-KR" sz="900" dirty="0"/>
                        <a:t>.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검색어가 포함된 식물 목록이 필터링되어 표시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특정 식물을 클릭하면 모달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창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통해 해당 식물의 상세 정보가 출력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화면 </a:t>
            </a:r>
            <a:r>
              <a:rPr kumimoji="1" lang="en-US" altLang="ko-KR" sz="1000" dirty="0"/>
              <a:t>ID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4289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6A7C5-9B17-B4B1-D132-5AFD301A6173}"/>
              </a:ext>
            </a:extLst>
          </p:cNvPr>
          <p:cNvSpPr/>
          <p:nvPr/>
        </p:nvSpPr>
        <p:spPr>
          <a:xfrm>
            <a:off x="485960" y="365124"/>
            <a:ext cx="5802623" cy="788609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시스템 구성도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7647322-BBA3-8F0C-9DA8-4E6F4AA8B689}"/>
              </a:ext>
            </a:extLst>
          </p:cNvPr>
          <p:cNvSpPr/>
          <p:nvPr/>
        </p:nvSpPr>
        <p:spPr>
          <a:xfrm>
            <a:off x="4188983" y="4019949"/>
            <a:ext cx="679200" cy="4925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D44BF-E219-2FF0-F74F-F0C21755BE08}"/>
              </a:ext>
            </a:extLst>
          </p:cNvPr>
          <p:cNvGrpSpPr/>
          <p:nvPr/>
        </p:nvGrpSpPr>
        <p:grpSpPr>
          <a:xfrm>
            <a:off x="846906" y="2981238"/>
            <a:ext cx="1060708" cy="1571925"/>
            <a:chOff x="928866" y="2946149"/>
            <a:chExt cx="1131426" cy="1853274"/>
          </a:xfrm>
          <a:solidFill>
            <a:schemeClr val="tx1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EA5E4DD-C158-2013-90D0-D6D73D34B7AE}"/>
                </a:ext>
              </a:extLst>
            </p:cNvPr>
            <p:cNvSpPr/>
            <p:nvPr/>
          </p:nvSpPr>
          <p:spPr>
            <a:xfrm>
              <a:off x="1138658" y="2946149"/>
              <a:ext cx="711843" cy="71184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0FDB8D-DEAA-255E-B18A-BCD16F33AC95}"/>
                </a:ext>
              </a:extLst>
            </p:cNvPr>
            <p:cNvGrpSpPr/>
            <p:nvPr/>
          </p:nvGrpSpPr>
          <p:grpSpPr>
            <a:xfrm>
              <a:off x="928866" y="3555929"/>
              <a:ext cx="1131426" cy="1243494"/>
              <a:chOff x="853632" y="3563956"/>
              <a:chExt cx="1319514" cy="1325563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011C0E0-76F7-5CCE-0146-1A46B3398684}"/>
                  </a:ext>
                </a:extLst>
              </p:cNvPr>
              <p:cNvSpPr/>
              <p:nvPr/>
            </p:nvSpPr>
            <p:spPr>
              <a:xfrm>
                <a:off x="853632" y="3563956"/>
                <a:ext cx="1319514" cy="1325563"/>
              </a:xfrm>
              <a:prstGeom prst="roundRect">
                <a:avLst>
                  <a:gd name="adj" fmla="val 35088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86FD0-BF47-BA47-D345-5EFD5D32805B}"/>
                  </a:ext>
                </a:extLst>
              </p:cNvPr>
              <p:cNvSpPr/>
              <p:nvPr/>
            </p:nvSpPr>
            <p:spPr>
              <a:xfrm>
                <a:off x="853632" y="4177676"/>
                <a:ext cx="1319514" cy="71184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사용자</a:t>
                </a:r>
              </a:p>
            </p:txBody>
          </p:sp>
        </p:grpSp>
      </p:grpSp>
      <p:sp>
        <p:nvSpPr>
          <p:cNvPr id="16" name="순서도: 자기 디스크 15">
            <a:extLst>
              <a:ext uri="{FF2B5EF4-FFF2-40B4-BE49-F238E27FC236}">
                <a16:creationId xmlns:a16="http://schemas.microsoft.com/office/drawing/2014/main" id="{C3B55748-247C-3E34-4BE6-94011E37C37F}"/>
              </a:ext>
            </a:extLst>
          </p:cNvPr>
          <p:cNvSpPr/>
          <p:nvPr/>
        </p:nvSpPr>
        <p:spPr>
          <a:xfrm>
            <a:off x="9740009" y="3681201"/>
            <a:ext cx="1187569" cy="597630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4E826CA4-5CD9-A673-837B-7C129AED58F5}"/>
              </a:ext>
            </a:extLst>
          </p:cNvPr>
          <p:cNvSpPr/>
          <p:nvPr/>
        </p:nvSpPr>
        <p:spPr>
          <a:xfrm>
            <a:off x="9740009" y="3255937"/>
            <a:ext cx="1187569" cy="597630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0" name="순서도: 자기 디스크 19">
            <a:extLst>
              <a:ext uri="{FF2B5EF4-FFF2-40B4-BE49-F238E27FC236}">
                <a16:creationId xmlns:a16="http://schemas.microsoft.com/office/drawing/2014/main" id="{C2D4F253-3C7E-F875-1D81-A2B2A7162767}"/>
              </a:ext>
            </a:extLst>
          </p:cNvPr>
          <p:cNvSpPr/>
          <p:nvPr/>
        </p:nvSpPr>
        <p:spPr>
          <a:xfrm>
            <a:off x="9740009" y="2842247"/>
            <a:ext cx="1187569" cy="597630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6444E1-5BC6-A8EC-1655-2BB59A97F0FA}"/>
              </a:ext>
            </a:extLst>
          </p:cNvPr>
          <p:cNvSpPr/>
          <p:nvPr/>
        </p:nvSpPr>
        <p:spPr>
          <a:xfrm>
            <a:off x="3587959" y="3095693"/>
            <a:ext cx="1873284" cy="1170528"/>
          </a:xfrm>
          <a:prstGeom prst="roundRect">
            <a:avLst>
              <a:gd name="adj" fmla="val 104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18CC5B4-E330-7030-3953-A918F8C78E7F}"/>
              </a:ext>
            </a:extLst>
          </p:cNvPr>
          <p:cNvSpPr/>
          <p:nvPr/>
        </p:nvSpPr>
        <p:spPr>
          <a:xfrm>
            <a:off x="3733698" y="3196468"/>
            <a:ext cx="1583387" cy="951797"/>
          </a:xfrm>
          <a:prstGeom prst="roundRect">
            <a:avLst>
              <a:gd name="adj" fmla="val 104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React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94B2435-88EB-BBB6-BA46-1462094423A8}"/>
              </a:ext>
            </a:extLst>
          </p:cNvPr>
          <p:cNvSpPr/>
          <p:nvPr/>
        </p:nvSpPr>
        <p:spPr>
          <a:xfrm>
            <a:off x="6667966" y="4019949"/>
            <a:ext cx="679200" cy="4925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0F4E23-D236-39DE-00E8-9C57029D3DD1}"/>
              </a:ext>
            </a:extLst>
          </p:cNvPr>
          <p:cNvSpPr/>
          <p:nvPr/>
        </p:nvSpPr>
        <p:spPr>
          <a:xfrm>
            <a:off x="6066942" y="3095692"/>
            <a:ext cx="1873284" cy="1170528"/>
          </a:xfrm>
          <a:prstGeom prst="roundRect">
            <a:avLst>
              <a:gd name="adj" fmla="val 104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C66213-C557-EDBB-819C-FCB3BA54D057}"/>
              </a:ext>
            </a:extLst>
          </p:cNvPr>
          <p:cNvSpPr/>
          <p:nvPr/>
        </p:nvSpPr>
        <p:spPr>
          <a:xfrm>
            <a:off x="6212681" y="3205057"/>
            <a:ext cx="1583387" cy="951797"/>
          </a:xfrm>
          <a:prstGeom prst="roundRect">
            <a:avLst>
              <a:gd name="adj" fmla="val 104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Spring Boot</a:t>
            </a:r>
            <a:endParaRPr lang="ko-KR" altLang="en-US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C8C532-52A4-6A22-41D1-7B878D0A5A31}"/>
              </a:ext>
            </a:extLst>
          </p:cNvPr>
          <p:cNvSpPr/>
          <p:nvPr/>
        </p:nvSpPr>
        <p:spPr>
          <a:xfrm>
            <a:off x="2915843" y="2341877"/>
            <a:ext cx="5677382" cy="24307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2894E-DEF2-41B6-39D6-E9FFBA95C088}"/>
              </a:ext>
            </a:extLst>
          </p:cNvPr>
          <p:cNvSpPr txBox="1"/>
          <p:nvPr/>
        </p:nvSpPr>
        <p:spPr>
          <a:xfrm>
            <a:off x="5267060" y="16105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endParaRPr lang="ko-KR" altLang="en-US" sz="2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38A04-F7B2-F22A-BF34-54A1ADB79F43}"/>
              </a:ext>
            </a:extLst>
          </p:cNvPr>
          <p:cNvSpPr txBox="1"/>
          <p:nvPr/>
        </p:nvSpPr>
        <p:spPr>
          <a:xfrm>
            <a:off x="957112" y="161098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endParaRPr lang="ko-KR" altLang="en-US" sz="2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20DFC-E57B-36FF-E151-801EECA982DE}"/>
              </a:ext>
            </a:extLst>
          </p:cNvPr>
          <p:cNvSpPr txBox="1"/>
          <p:nvPr/>
        </p:nvSpPr>
        <p:spPr>
          <a:xfrm>
            <a:off x="10066732" y="16041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DB</a:t>
            </a:r>
            <a:endParaRPr lang="ko-KR" altLang="en-US" sz="2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18AAC5-A8F9-84E2-C735-E0230FB4FAD7}"/>
              </a:ext>
            </a:extLst>
          </p:cNvPr>
          <p:cNvCxnSpPr>
            <a:cxnSpLocks/>
          </p:cNvCxnSpPr>
          <p:nvPr/>
        </p:nvCxnSpPr>
        <p:spPr>
          <a:xfrm flipH="1">
            <a:off x="2251418" y="3711514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0CFCD18-9C57-025A-4BE9-685099CC259B}"/>
              </a:ext>
            </a:extLst>
          </p:cNvPr>
          <p:cNvSpPr txBox="1"/>
          <p:nvPr/>
        </p:nvSpPr>
        <p:spPr>
          <a:xfrm>
            <a:off x="4307234" y="25462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FE</a:t>
            </a:r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3B96E-5510-D9E4-7C35-7E09ABFDDE08}"/>
              </a:ext>
            </a:extLst>
          </p:cNvPr>
          <p:cNvSpPr txBox="1"/>
          <p:nvPr/>
        </p:nvSpPr>
        <p:spPr>
          <a:xfrm>
            <a:off x="6786217" y="25479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BE</a:t>
            </a:r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D3C39A-0BCA-A82C-3514-B75FE63B5440}"/>
              </a:ext>
            </a:extLst>
          </p:cNvPr>
          <p:cNvSpPr txBox="1"/>
          <p:nvPr/>
        </p:nvSpPr>
        <p:spPr>
          <a:xfrm>
            <a:off x="5827013" y="5170213"/>
            <a:ext cx="27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사용자 인증 및 관리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커뮤니티 관리     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지도 데이터 처리                           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1A6CC7-E6BE-9A49-2F5F-B95CFF8A7B46}"/>
              </a:ext>
            </a:extLst>
          </p:cNvPr>
          <p:cNvSpPr txBox="1"/>
          <p:nvPr/>
        </p:nvSpPr>
        <p:spPr>
          <a:xfrm>
            <a:off x="9180984" y="5170213"/>
            <a:ext cx="2305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사용자 정보 DB    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커뮤니티 게시글 DB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지도 데이터 DB                              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6628B8-3E6C-3A28-12BB-0871B257ADAB}"/>
              </a:ext>
            </a:extLst>
          </p:cNvPr>
          <p:cNvSpPr txBox="1"/>
          <p:nvPr/>
        </p:nvSpPr>
        <p:spPr>
          <a:xfrm>
            <a:off x="3220058" y="5154941"/>
            <a:ext cx="23542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로그인 및 회원가입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마이페이지        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커뮤니티                                      </a:t>
            </a:r>
          </a:p>
          <a:p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지도 및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API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데이터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F5D9CE-1BA8-9010-A2AA-B41BDA5CDA95}"/>
              </a:ext>
            </a:extLst>
          </p:cNvPr>
          <p:cNvCxnSpPr>
            <a:cxnSpLocks/>
          </p:cNvCxnSpPr>
          <p:nvPr/>
        </p:nvCxnSpPr>
        <p:spPr>
          <a:xfrm>
            <a:off x="2251418" y="3427362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2583E7-40AB-8D7C-665B-0EC4050A25F0}"/>
              </a:ext>
            </a:extLst>
          </p:cNvPr>
          <p:cNvCxnSpPr>
            <a:cxnSpLocks/>
          </p:cNvCxnSpPr>
          <p:nvPr/>
        </p:nvCxnSpPr>
        <p:spPr>
          <a:xfrm flipH="1">
            <a:off x="8777257" y="3711514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E5B954D-9A3F-B035-2127-B2D530571A87}"/>
              </a:ext>
            </a:extLst>
          </p:cNvPr>
          <p:cNvCxnSpPr>
            <a:cxnSpLocks/>
          </p:cNvCxnSpPr>
          <p:nvPr/>
        </p:nvCxnSpPr>
        <p:spPr>
          <a:xfrm>
            <a:off x="8777257" y="3427362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A9D318D-0982-6D34-B639-2DB353DB50E3}"/>
              </a:ext>
            </a:extLst>
          </p:cNvPr>
          <p:cNvCxnSpPr>
            <a:cxnSpLocks/>
          </p:cNvCxnSpPr>
          <p:nvPr/>
        </p:nvCxnSpPr>
        <p:spPr>
          <a:xfrm flipH="1">
            <a:off x="5574338" y="3853567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BBA6CCF-6061-84D8-BAC5-5D2F053B0912}"/>
              </a:ext>
            </a:extLst>
          </p:cNvPr>
          <p:cNvCxnSpPr>
            <a:cxnSpLocks/>
          </p:cNvCxnSpPr>
          <p:nvPr/>
        </p:nvCxnSpPr>
        <p:spPr>
          <a:xfrm>
            <a:off x="5574338" y="3569415"/>
            <a:ext cx="4247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6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6829733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회원가입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로그인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7EA43C-DD1F-BF03-1240-346DFC18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692" y="1476036"/>
            <a:ext cx="3493227" cy="3077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73D-C649-4E5D-D3E8-89FD3B8D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9" y="1476036"/>
            <a:ext cx="2864488" cy="3683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8CD198-9B9B-AB26-D348-18ECC055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753" y="5656486"/>
            <a:ext cx="3534710" cy="6732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AC2F6D-6BC9-4EA1-8B8B-4EF269A84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393" y="2981292"/>
            <a:ext cx="2874382" cy="3511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1E892-3CA3-4F65-85A3-A9595392E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417" y="1476036"/>
            <a:ext cx="2967904" cy="1324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C8C89A-A014-4C63-ACE8-B70647E9B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905" y="4823189"/>
            <a:ext cx="3049558" cy="67327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3D5061-6CF4-4503-B61D-2530BB38D5A7}"/>
              </a:ext>
            </a:extLst>
          </p:cNvPr>
          <p:cNvCxnSpPr/>
          <p:nvPr/>
        </p:nvCxnSpPr>
        <p:spPr>
          <a:xfrm>
            <a:off x="6858000" y="1476036"/>
            <a:ext cx="0" cy="48537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29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36600" y="365125"/>
            <a:ext cx="6516725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메인 페이지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0CA1E-616D-13EA-EACD-09951461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19" y="1446835"/>
            <a:ext cx="6903421" cy="38000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B41C47-9C0B-4648-B147-8D1FE6A4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82" y="3206300"/>
            <a:ext cx="4686299" cy="3286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D631B6-5731-4233-BFEB-06E67469039F}"/>
              </a:ext>
            </a:extLst>
          </p:cNvPr>
          <p:cNvSpPr/>
          <p:nvPr/>
        </p:nvSpPr>
        <p:spPr>
          <a:xfrm>
            <a:off x="3167743" y="2960364"/>
            <a:ext cx="3341913" cy="2079722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1BCCE-2CA4-4634-91C5-D9FA35732D05}"/>
              </a:ext>
            </a:extLst>
          </p:cNvPr>
          <p:cNvCxnSpPr>
            <a:cxnSpLocks/>
          </p:cNvCxnSpPr>
          <p:nvPr/>
        </p:nvCxnSpPr>
        <p:spPr>
          <a:xfrm>
            <a:off x="6509656" y="4367100"/>
            <a:ext cx="400126" cy="281100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D534B2-DC51-46B1-B2F8-0A526D54AA6E}"/>
              </a:ext>
            </a:extLst>
          </p:cNvPr>
          <p:cNvSpPr/>
          <p:nvPr/>
        </p:nvSpPr>
        <p:spPr>
          <a:xfrm>
            <a:off x="6909782" y="3206299"/>
            <a:ext cx="4686299" cy="3286575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13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7310653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게시글 목록 불러오기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52D2A-9C94-D875-F06A-E14E6378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9" y="1722541"/>
            <a:ext cx="7310653" cy="37233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605BF2-A819-144C-A1B6-A642337B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64" y="4775332"/>
            <a:ext cx="7257327" cy="16024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266AC-D124-4D2A-89CB-D8F7096A3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74" y="1872607"/>
            <a:ext cx="4098217" cy="9973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E1CEC3-0F5E-4DCB-B541-A52AF313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464" y="3020055"/>
            <a:ext cx="4274727" cy="11148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512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8222612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작성한 게시글 자세히 보기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44982-CF7A-464D-ABE5-BD766AA9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573774"/>
            <a:ext cx="3850066" cy="48379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CAE9F-EB21-4485-90EF-889530D2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63" y="1573774"/>
            <a:ext cx="6938887" cy="23450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8D53AD-7EB2-4979-97A5-60E6F02D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63" y="3992731"/>
            <a:ext cx="6938887" cy="241895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7345A9-3373-4549-9B86-432C36D70105}"/>
              </a:ext>
            </a:extLst>
          </p:cNvPr>
          <p:cNvSpPr/>
          <p:nvPr/>
        </p:nvSpPr>
        <p:spPr>
          <a:xfrm>
            <a:off x="634849" y="5202209"/>
            <a:ext cx="3850066" cy="273305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6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F602F7-8435-29C7-CCC2-3066F0B5EF73}"/>
              </a:ext>
            </a:extLst>
          </p:cNvPr>
          <p:cNvSpPr/>
          <p:nvPr/>
        </p:nvSpPr>
        <p:spPr>
          <a:xfrm>
            <a:off x="485959" y="365125"/>
            <a:ext cx="7427955" cy="786556"/>
          </a:xfrm>
          <a:prstGeom prst="roundRect">
            <a:avLst>
              <a:gd name="adj" fmla="val 50000"/>
            </a:avLst>
          </a:prstGeom>
          <a:solidFill>
            <a:srgbClr val="194616"/>
          </a:solidFill>
          <a:ln>
            <a:solidFill>
              <a:srgbClr val="1946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  <a:cs typeface="+mn-cs"/>
              </a:rPr>
              <a:t>04.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화면설계도 </a:t>
            </a:r>
            <a:r>
              <a:rPr lang="en-US" altLang="ko-KR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– </a:t>
            </a:r>
            <a:r>
              <a:rPr lang="ko-KR" altLang="en-US" sz="2800" dirty="0">
                <a:solidFill>
                  <a:prstClr val="whit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게시글 글 작성하기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체" panose="020B0609000101010101" pitchFamily="49" charset="-127"/>
              <a:ea typeface="돋움체" panose="020B0609000101010101" pitchFamily="49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54934-F14A-53AA-70D5-49BE8857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58" y="1707265"/>
            <a:ext cx="4128713" cy="4560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CF2E6E-2B20-FF65-5D36-6EA78DA27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7" r="12409"/>
          <a:stretch/>
        </p:blipFill>
        <p:spPr>
          <a:xfrm>
            <a:off x="753885" y="1707265"/>
            <a:ext cx="1174421" cy="4560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CE1A10-0B90-9118-4A7F-E67F7807B98C}"/>
              </a:ext>
            </a:extLst>
          </p:cNvPr>
          <p:cNvSpPr/>
          <p:nvPr/>
        </p:nvSpPr>
        <p:spPr>
          <a:xfrm>
            <a:off x="1537131" y="2916821"/>
            <a:ext cx="332181" cy="266217"/>
          </a:xfrm>
          <a:prstGeom prst="rect">
            <a:avLst/>
          </a:prstGeom>
          <a:noFill/>
          <a:ln w="57150">
            <a:solidFill>
              <a:srgbClr val="BBE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4D830-2945-C317-AFA2-52F045A89736}"/>
              </a:ext>
            </a:extLst>
          </p:cNvPr>
          <p:cNvCxnSpPr>
            <a:cxnSpLocks/>
          </p:cNvCxnSpPr>
          <p:nvPr/>
        </p:nvCxnSpPr>
        <p:spPr>
          <a:xfrm>
            <a:off x="1869312" y="3049929"/>
            <a:ext cx="449345" cy="133109"/>
          </a:xfrm>
          <a:prstGeom prst="line">
            <a:avLst/>
          </a:prstGeom>
          <a:ln w="38100">
            <a:solidFill>
              <a:srgbClr val="BBE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3886DA-634B-4F28-B717-2E73E69D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53" y="1707265"/>
            <a:ext cx="4848154" cy="455580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908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3336</Words>
  <Application>Microsoft Office PowerPoint</Application>
  <PresentationFormat>와이드스크린</PresentationFormat>
  <Paragraphs>784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</vt:lpstr>
      <vt:lpstr>돋움</vt:lpstr>
      <vt:lpstr>맑은 고딕</vt:lpstr>
      <vt:lpstr>Gulim</vt:lpstr>
      <vt:lpstr>돋움체</vt:lpstr>
      <vt:lpstr>맑은 고딕</vt:lpstr>
      <vt:lpstr>Office 테마</vt:lpstr>
      <vt:lpstr>식물 커뮤니티 PLANTIUM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REST API 명세 목록</vt:lpstr>
      <vt:lpstr>기능 정의</vt:lpstr>
      <vt:lpstr>Member Table</vt:lpstr>
      <vt:lpstr>Freeboard Table</vt:lpstr>
      <vt:lpstr>Freeboardimgs Table</vt:lpstr>
      <vt:lpstr>Freecomment Table</vt:lpstr>
      <vt:lpstr>Shareboard Table</vt:lpstr>
      <vt:lpstr>Shareboardimgs Table</vt:lpstr>
      <vt:lpstr>Sharecomment Table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사라진 그것들에 대하여</dc:title>
  <dc:creator>yeongyeong Kim</dc:creator>
  <cp:lastModifiedBy>user</cp:lastModifiedBy>
  <cp:revision>64</cp:revision>
  <dcterms:created xsi:type="dcterms:W3CDTF">2023-09-05T04:36:31Z</dcterms:created>
  <dcterms:modified xsi:type="dcterms:W3CDTF">2024-08-23T01:18:34Z</dcterms:modified>
</cp:coreProperties>
</file>